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2"/>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HK Grotesk" charset="1" panose="00000500000000000000"/>
      <p:regular r:id="rId20"/>
    </p:embeddedFont>
    <p:embeddedFont>
      <p:font typeface="HK Grotesk Bold" charset="1" panose="00000800000000000000"/>
      <p:regular r:id="rId21"/>
    </p:embeddedFont>
    <p:embeddedFont>
      <p:font typeface="HK Grotesk Italics" charset="1" panose="00000500000000000000"/>
      <p:regular r:id="rId22"/>
    </p:embeddedFont>
    <p:embeddedFont>
      <p:font typeface="HK Grotesk Bold Italics" charset="1" panose="00000800000000000000"/>
      <p:regular r:id="rId23"/>
    </p:embeddedFont>
    <p:embeddedFont>
      <p:font typeface="HK Grotesk Light" charset="1" panose="00000400000000000000"/>
      <p:regular r:id="rId24"/>
    </p:embeddedFont>
    <p:embeddedFont>
      <p:font typeface="HK Grotesk Light Italics" charset="1" panose="00000400000000000000"/>
      <p:regular r:id="rId25"/>
    </p:embeddedFont>
    <p:embeddedFont>
      <p:font typeface="HK Grotesk Medium" charset="1" panose="00000600000000000000"/>
      <p:regular r:id="rId26"/>
    </p:embeddedFont>
    <p:embeddedFont>
      <p:font typeface="HK Grotesk Medium Italics" charset="1" panose="00000600000000000000"/>
      <p:regular r:id="rId27"/>
    </p:embeddedFont>
    <p:embeddedFont>
      <p:font typeface="HK Grotesk Semi-Bold" charset="1" panose="00000700000000000000"/>
      <p:regular r:id="rId28"/>
    </p:embeddedFont>
    <p:embeddedFont>
      <p:font typeface="HK Grotesk Semi-Bold Italics" charset="1" panose="000007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notesMasters/notesMaster1.xml" Type="http://schemas.openxmlformats.org/officeDocument/2006/relationships/notesMaster"/><Relationship Id="rId53" Target="theme/theme2.xml" Type="http://schemas.openxmlformats.org/officeDocument/2006/relationships/theme"/><Relationship Id="rId54" Target="notesSlides/notesSlide1.xml" Type="http://schemas.openxmlformats.org/officeDocument/2006/relationships/notesSlide"/><Relationship Id="rId55" Target="notesSlides/notesSlide2.xml" Type="http://schemas.openxmlformats.org/officeDocument/2006/relationships/notesSlide"/><Relationship Id="rId56" Target="notesSlides/notesSlide3.xml" Type="http://schemas.openxmlformats.org/officeDocument/2006/relationships/notesSlide"/><Relationship Id="rId57" Target="notesSlides/notesSlide4.xml" Type="http://schemas.openxmlformats.org/officeDocument/2006/relationships/notesSlide"/><Relationship Id="rId58" Target="notesSlides/notesSlide5.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are from Team 12 and this is 2nd milestone presentation of  Event managemnet systm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the problem that we identified was when there are multiple evnets going on for event organizers there is no easy way to access and get information about these events. and for event attendee also has to be stuck between apps and usually no quick way.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what our system  mainly does is it tracks when atttende  is entetring or leaving through event </a:t>
            </a:r>
          </a:p>
          <a:p>
            <a:r>
              <a:rPr lang="en-US"/>
              <a:t/>
            </a:r>
          </a:p>
          <a:p>
            <a:r>
              <a:rPr lang="en-US"/>
              <a:t>and also atendee can see the information about events even before entering the event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the system goes like this when a person comes or goes  through the front door reader senese it and send that data to central hub . Also atendee can get all the information about ongoing and upcoming events by using his tag to display unit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1</a:t>
            </a:r>
          </a:p>
          <a:p>
            <a:r>
              <a:rPr lang="en-US"/>
              <a:t>real-time Data transmission.</a:t>
            </a:r>
          </a:p>
          <a:p>
            <a:r>
              <a:rPr lang="en-US"/>
              <a:t>WebSocket minimizes latency by maintaining a persistent connection.</a:t>
            </a:r>
          </a:p>
          <a:p>
            <a:r>
              <a:rPr lang="en-US"/>
              <a:t>WebSocket has lower overhead compared to traditional HTTP.</a:t>
            </a:r>
          </a:p>
          <a:p>
            <a:r>
              <a:rPr lang="en-US"/>
              <a:t>2</a:t>
            </a:r>
          </a:p>
          <a:p>
            <a:r>
              <a:rPr lang="en-US"/>
              <a:t>HTTP/HTTPS is a widely adopted and standardized protocol, </a:t>
            </a:r>
          </a:p>
          <a:p>
            <a:r>
              <a:rPr lang="en-US"/>
              <a:t>HTTP is commonly used for building RESTful APIs,</a:t>
            </a:r>
          </a:p>
          <a:p>
            <a:r>
              <a:rPr lang="en-US"/>
              <a:t>HTTPS provides a layer of encryption,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9.jpeg" Type="http://schemas.openxmlformats.org/officeDocument/2006/relationships/image"/><Relationship Id="rId5" Target="../media/image7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3.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8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png" Type="http://schemas.openxmlformats.org/officeDocument/2006/relationships/image"/><Relationship Id="rId8" Target="../media/image8.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6.jpeg" Type="http://schemas.openxmlformats.org/officeDocument/2006/relationships/image"/><Relationship Id="rId3" Target="../media/image87.png" Type="http://schemas.openxmlformats.org/officeDocument/2006/relationships/image"/><Relationship Id="rId4" Target="../media/image8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9.jpeg" Type="http://schemas.openxmlformats.org/officeDocument/2006/relationships/image"/><Relationship Id="rId3" Target="../media/image87.png" Type="http://schemas.openxmlformats.org/officeDocument/2006/relationships/image"/><Relationship Id="rId4" Target="../media/image8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jpeg" Type="http://schemas.openxmlformats.org/officeDocument/2006/relationships/image"/><Relationship Id="rId4" Target="../media/image12.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2.png" Type="http://schemas.openxmlformats.org/officeDocument/2006/relationships/image"/><Relationship Id="rId20" Target="../media/image41.png" Type="http://schemas.openxmlformats.org/officeDocument/2006/relationships/image"/><Relationship Id="rId21" Target="../media/image42.svg" Type="http://schemas.openxmlformats.org/officeDocument/2006/relationships/image"/><Relationship Id="rId22" Target="../media/image43.png" Type="http://schemas.openxmlformats.org/officeDocument/2006/relationships/image"/><Relationship Id="rId23" Target="../media/image44.svg" Type="http://schemas.openxmlformats.org/officeDocument/2006/relationships/image"/><Relationship Id="rId24" Target="../media/image45.png" Type="http://schemas.openxmlformats.org/officeDocument/2006/relationships/image"/><Relationship Id="rId25" Target="../media/image46.svg" Type="http://schemas.openxmlformats.org/officeDocument/2006/relationships/image"/><Relationship Id="rId26" Target="../media/image47.png" Type="http://schemas.openxmlformats.org/officeDocument/2006/relationships/image"/><Relationship Id="rId27" Target="../media/image48.svg" Type="http://schemas.openxmlformats.org/officeDocument/2006/relationships/image"/><Relationship Id="rId28" Target="../media/image49.png" Type="http://schemas.openxmlformats.org/officeDocument/2006/relationships/image"/><Relationship Id="rId29" Target="../media/image50.png" Type="http://schemas.openxmlformats.org/officeDocument/2006/relationships/image"/><Relationship Id="rId3" Target="../media/image3.svg" Type="http://schemas.openxmlformats.org/officeDocument/2006/relationships/image"/><Relationship Id="rId30" Target="../media/image51.svg" Type="http://schemas.openxmlformats.org/officeDocument/2006/relationships/image"/><Relationship Id="rId31" Target="../media/image52.png" Type="http://schemas.openxmlformats.org/officeDocument/2006/relationships/image"/><Relationship Id="rId32" Target="../media/image53.svg" Type="http://schemas.openxmlformats.org/officeDocument/2006/relationships/image"/><Relationship Id="rId33" Target="../media/image54.png" Type="http://schemas.openxmlformats.org/officeDocument/2006/relationships/image"/><Relationship Id="rId34" Target="../media/image55.svg" Type="http://schemas.openxmlformats.org/officeDocument/2006/relationships/image"/><Relationship Id="rId35" Target="../media/image56.png" Type="http://schemas.openxmlformats.org/officeDocument/2006/relationships/image"/><Relationship Id="rId36" Target="../media/image57.svg" Type="http://schemas.openxmlformats.org/officeDocument/2006/relationships/image"/><Relationship Id="rId37" Target="../media/image58.png" Type="http://schemas.openxmlformats.org/officeDocument/2006/relationships/image"/><Relationship Id="rId38" Target="../media/image59.png" Type="http://schemas.openxmlformats.org/officeDocument/2006/relationships/image"/><Relationship Id="rId39" Target="../media/image60.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svg" Type="http://schemas.openxmlformats.org/officeDocument/2006/relationships/image"/><Relationship Id="rId14" Target="../media/image49.png" Type="http://schemas.openxmlformats.org/officeDocument/2006/relationships/image"/><Relationship Id="rId15" Target="../media/image61.pn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2.png" Type="http://schemas.openxmlformats.org/officeDocument/2006/relationships/image"/><Relationship Id="rId20" Target="../media/image52.png" Type="http://schemas.openxmlformats.org/officeDocument/2006/relationships/image"/><Relationship Id="rId21" Target="../media/image53.svg" Type="http://schemas.openxmlformats.org/officeDocument/2006/relationships/image"/><Relationship Id="rId22" Target="../media/image54.png" Type="http://schemas.openxmlformats.org/officeDocument/2006/relationships/image"/><Relationship Id="rId23" Target="../media/image55.svg" Type="http://schemas.openxmlformats.org/officeDocument/2006/relationships/image"/><Relationship Id="rId24" Target="../media/image62.png" Type="http://schemas.openxmlformats.org/officeDocument/2006/relationships/image"/><Relationship Id="rId25" Target="../media/image63.png" Type="http://schemas.openxmlformats.org/officeDocument/2006/relationships/image"/><Relationship Id="rId26" Target="../media/image64.svg" Type="http://schemas.openxmlformats.org/officeDocument/2006/relationships/image"/><Relationship Id="rId3" Target="../media/image3.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65474" y="0"/>
            <a:ext cx="8922526" cy="10287000"/>
            <a:chOff x="0" y="0"/>
            <a:chExt cx="11896701" cy="13716000"/>
          </a:xfrm>
        </p:grpSpPr>
        <p:pic>
          <p:nvPicPr>
            <p:cNvPr name="Picture 3" id="3"/>
            <p:cNvPicPr>
              <a:picLocks noChangeAspect="true"/>
            </p:cNvPicPr>
            <p:nvPr/>
          </p:nvPicPr>
          <p:blipFill>
            <a:blip r:embed="rId3"/>
            <a:srcRect l="53324" t="0" r="4861" b="0"/>
            <a:stretch>
              <a:fillRect/>
            </a:stretch>
          </p:blipFill>
          <p:spPr>
            <a:xfrm flipH="false" flipV="false">
              <a:off x="0" y="0"/>
              <a:ext cx="11896701" cy="13716000"/>
            </a:xfrm>
            <a:prstGeom prst="rect">
              <a:avLst/>
            </a:prstGeom>
          </p:spPr>
        </p:pic>
      </p:grpSp>
      <p:grpSp>
        <p:nvGrpSpPr>
          <p:cNvPr name="Group 4" id="4"/>
          <p:cNvGrpSpPr/>
          <p:nvPr/>
        </p:nvGrpSpPr>
        <p:grpSpPr>
          <a:xfrm rot="0">
            <a:off x="1028700" y="935848"/>
            <a:ext cx="2273354" cy="629545"/>
            <a:chOff x="0" y="0"/>
            <a:chExt cx="3031138" cy="839393"/>
          </a:xfrm>
        </p:grpSpPr>
        <p:sp>
          <p:nvSpPr>
            <p:cNvPr name="Freeform 5" id="5"/>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A1E34"/>
                  </a:solidFill>
                  <a:latin typeface="HK Grotesk Bold"/>
                </a:rPr>
                <a:t>Event</a:t>
              </a:r>
              <a:r>
                <a:rPr lang="en-US" sz="2648">
                  <a:solidFill>
                    <a:srgbClr val="0A1E34"/>
                  </a:solidFill>
                  <a:latin typeface="HK Grotesk Bold"/>
                </a:rPr>
                <a:t>Flow</a:t>
              </a:r>
            </a:p>
          </p:txBody>
        </p:sp>
      </p:grpSp>
      <p:sp>
        <p:nvSpPr>
          <p:cNvPr name="TextBox 8" id="8"/>
          <p:cNvSpPr txBox="true"/>
          <p:nvPr/>
        </p:nvSpPr>
        <p:spPr>
          <a:xfrm rot="0">
            <a:off x="861001" y="3162354"/>
            <a:ext cx="8099203" cy="3377679"/>
          </a:xfrm>
          <a:prstGeom prst="rect">
            <a:avLst/>
          </a:prstGeom>
        </p:spPr>
        <p:txBody>
          <a:bodyPr anchor="t" rtlCol="false" tIns="0" lIns="0" bIns="0" rIns="0">
            <a:spAutoFit/>
          </a:bodyPr>
          <a:lstStyle/>
          <a:p>
            <a:pPr>
              <a:lnSpc>
                <a:spcPts val="8702"/>
              </a:lnSpc>
            </a:pPr>
            <a:r>
              <a:rPr lang="en-US" sz="8790">
                <a:solidFill>
                  <a:srgbClr val="0963CD"/>
                </a:solidFill>
                <a:latin typeface="HK Grotesk Bold"/>
              </a:rPr>
              <a:t>EVENT MANAGEMENT SYSTEM</a:t>
            </a:r>
          </a:p>
        </p:txBody>
      </p:sp>
      <p:sp>
        <p:nvSpPr>
          <p:cNvPr name="TextBox 9" id="9"/>
          <p:cNvSpPr txBox="true"/>
          <p:nvPr/>
        </p:nvSpPr>
        <p:spPr>
          <a:xfrm rot="0">
            <a:off x="1028700" y="6700416"/>
            <a:ext cx="5338051" cy="504826"/>
          </a:xfrm>
          <a:prstGeom prst="rect">
            <a:avLst/>
          </a:prstGeom>
        </p:spPr>
        <p:txBody>
          <a:bodyPr anchor="t" rtlCol="false" tIns="0" lIns="0" bIns="0" rIns="0">
            <a:spAutoFit/>
          </a:bodyPr>
          <a:lstStyle/>
          <a:p>
            <a:pPr>
              <a:lnSpc>
                <a:spcPts val="4199"/>
              </a:lnSpc>
              <a:spcBef>
                <a:spcPct val="0"/>
              </a:spcBef>
            </a:pPr>
            <a:r>
              <a:rPr lang="en-US" sz="2999" spc="149">
                <a:solidFill>
                  <a:srgbClr val="0A1E34"/>
                </a:solidFill>
                <a:latin typeface="Lato Bold"/>
              </a:rPr>
              <a:t>Milestone 2</a:t>
            </a:r>
          </a:p>
        </p:txBody>
      </p:sp>
      <p:sp>
        <p:nvSpPr>
          <p:cNvPr name="TextBox 10" id="10"/>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A1E34"/>
                </a:solidFill>
                <a:latin typeface="Lato Bold"/>
              </a:rPr>
              <a:t>Team 12</a:t>
            </a:r>
          </a:p>
        </p:txBody>
      </p:sp>
      <p:sp>
        <p:nvSpPr>
          <p:cNvPr name="TextBox 11" id="11"/>
          <p:cNvSpPr txBox="true"/>
          <p:nvPr/>
        </p:nvSpPr>
        <p:spPr>
          <a:xfrm rot="0">
            <a:off x="16764288" y="9286875"/>
            <a:ext cx="495012" cy="234364"/>
          </a:xfrm>
          <a:prstGeom prst="rect">
            <a:avLst/>
          </a:prstGeom>
        </p:spPr>
        <p:txBody>
          <a:bodyPr anchor="t" rtlCol="false" tIns="0" lIns="0" bIns="0" rIns="0">
            <a:spAutoFit/>
          </a:bodyPr>
          <a:lstStyle/>
          <a:p>
            <a:pPr algn="r">
              <a:lnSpc>
                <a:spcPts val="1731"/>
              </a:lnSpc>
            </a:pPr>
            <a:r>
              <a:rPr lang="en-US" sz="1731">
                <a:solidFill>
                  <a:srgbClr val="FFFFFF"/>
                </a:solidFill>
                <a:latin typeface="HK Grotesk 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TextBox 6" id="6"/>
          <p:cNvSpPr txBox="true"/>
          <p:nvPr/>
        </p:nvSpPr>
        <p:spPr>
          <a:xfrm rot="0">
            <a:off x="16667065" y="9292115"/>
            <a:ext cx="592235" cy="234401"/>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10.</a:t>
            </a:r>
          </a:p>
        </p:txBody>
      </p:sp>
      <p:sp>
        <p:nvSpPr>
          <p:cNvPr name="TextBox 7" id="7"/>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8" id="8"/>
          <p:cNvSpPr txBox="true"/>
          <p:nvPr/>
        </p:nvSpPr>
        <p:spPr>
          <a:xfrm rot="0">
            <a:off x="1028700" y="8034607"/>
            <a:ext cx="3027311" cy="627787"/>
          </a:xfrm>
          <a:prstGeom prst="rect">
            <a:avLst/>
          </a:prstGeom>
        </p:spPr>
        <p:txBody>
          <a:bodyPr anchor="t" rtlCol="false" tIns="0" lIns="0" bIns="0" rIns="0">
            <a:spAutoFit/>
          </a:bodyPr>
          <a:lstStyle/>
          <a:p>
            <a:pPr>
              <a:lnSpc>
                <a:spcPts val="2400"/>
              </a:lnSpc>
            </a:pPr>
            <a:r>
              <a:rPr lang="en-US" sz="2182">
                <a:solidFill>
                  <a:srgbClr val="081F32"/>
                </a:solidFill>
                <a:latin typeface="Lato"/>
              </a:rPr>
              <a:t>Data flow through the complete system.</a:t>
            </a:r>
          </a:p>
        </p:txBody>
      </p:sp>
      <p:grpSp>
        <p:nvGrpSpPr>
          <p:cNvPr name="Group 9" id="9"/>
          <p:cNvGrpSpPr/>
          <p:nvPr/>
        </p:nvGrpSpPr>
        <p:grpSpPr>
          <a:xfrm rot="0">
            <a:off x="4591992" y="-245577"/>
            <a:ext cx="13523070" cy="10238091"/>
            <a:chOff x="0" y="0"/>
            <a:chExt cx="18030760" cy="13650788"/>
          </a:xfrm>
        </p:grpSpPr>
        <p:sp>
          <p:nvSpPr>
            <p:cNvPr name="Freeform 10" id="10"/>
            <p:cNvSpPr/>
            <p:nvPr/>
          </p:nvSpPr>
          <p:spPr>
            <a:xfrm flipH="false" flipV="false" rot="0">
              <a:off x="0" y="0"/>
              <a:ext cx="18030760" cy="13650788"/>
            </a:xfrm>
            <a:custGeom>
              <a:avLst/>
              <a:gdLst/>
              <a:ahLst/>
              <a:cxnLst/>
              <a:rect r="r" b="b" t="t" l="l"/>
              <a:pathLst>
                <a:path h="13650788" w="18030760">
                  <a:moveTo>
                    <a:pt x="0" y="0"/>
                  </a:moveTo>
                  <a:lnTo>
                    <a:pt x="18030760" y="0"/>
                  </a:lnTo>
                  <a:lnTo>
                    <a:pt x="18030760" y="13650788"/>
                  </a:lnTo>
                  <a:lnTo>
                    <a:pt x="0" y="13650788"/>
                  </a:lnTo>
                  <a:lnTo>
                    <a:pt x="0" y="0"/>
                  </a:lnTo>
                  <a:close/>
                </a:path>
              </a:pathLst>
            </a:custGeom>
            <a:blipFill>
              <a:blip r:embed="rId4"/>
              <a:stretch>
                <a:fillRect l="0" t="0" r="0" b="0"/>
              </a:stretch>
            </a:blipFill>
          </p:spPr>
        </p:sp>
        <p:sp>
          <p:nvSpPr>
            <p:cNvPr name="Freeform 11" id="11"/>
            <p:cNvSpPr/>
            <p:nvPr/>
          </p:nvSpPr>
          <p:spPr>
            <a:xfrm flipH="false" flipV="false" rot="0">
              <a:off x="11358212" y="5166831"/>
              <a:ext cx="608855" cy="487084"/>
            </a:xfrm>
            <a:custGeom>
              <a:avLst/>
              <a:gdLst/>
              <a:ahLst/>
              <a:cxnLst/>
              <a:rect r="r" b="b" t="t" l="l"/>
              <a:pathLst>
                <a:path h="487084" w="608855">
                  <a:moveTo>
                    <a:pt x="0" y="0"/>
                  </a:moveTo>
                  <a:lnTo>
                    <a:pt x="608854" y="0"/>
                  </a:lnTo>
                  <a:lnTo>
                    <a:pt x="608854" y="487084"/>
                  </a:lnTo>
                  <a:lnTo>
                    <a:pt x="0" y="4870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1502189" y="5309733"/>
              <a:ext cx="320899" cy="344182"/>
            </a:xfrm>
            <a:prstGeom prst="rect">
              <a:avLst/>
            </a:prstGeom>
          </p:spPr>
          <p:txBody>
            <a:bodyPr anchor="t" rtlCol="false" tIns="0" lIns="0" bIns="0" rIns="0">
              <a:spAutoFit/>
            </a:bodyPr>
            <a:lstStyle/>
            <a:p>
              <a:pPr algn="ctr">
                <a:lnSpc>
                  <a:spcPts val="1852"/>
                </a:lnSpc>
                <a:spcBef>
                  <a:spcPct val="0"/>
                </a:spcBef>
              </a:pPr>
              <a:r>
                <a:rPr lang="en-US" sz="1852">
                  <a:solidFill>
                    <a:srgbClr val="FFFFFF"/>
                  </a:solidFill>
                  <a:latin typeface="HK Grotesk Bold"/>
                </a:rPr>
                <a:t>T</a:t>
              </a:r>
            </a:p>
          </p:txBody>
        </p:sp>
        <p:sp>
          <p:nvSpPr>
            <p:cNvPr name="Freeform 13" id="13"/>
            <p:cNvSpPr/>
            <p:nvPr/>
          </p:nvSpPr>
          <p:spPr>
            <a:xfrm flipH="false" flipV="false" rot="0">
              <a:off x="7599757" y="5166831"/>
              <a:ext cx="608855" cy="487084"/>
            </a:xfrm>
            <a:custGeom>
              <a:avLst/>
              <a:gdLst/>
              <a:ahLst/>
              <a:cxnLst/>
              <a:rect r="r" b="b" t="t" l="l"/>
              <a:pathLst>
                <a:path h="487084" w="608855">
                  <a:moveTo>
                    <a:pt x="0" y="0"/>
                  </a:moveTo>
                  <a:lnTo>
                    <a:pt x="608855" y="0"/>
                  </a:lnTo>
                  <a:lnTo>
                    <a:pt x="608855" y="487084"/>
                  </a:lnTo>
                  <a:lnTo>
                    <a:pt x="0" y="4870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7743735" y="5309733"/>
              <a:ext cx="320899" cy="344182"/>
            </a:xfrm>
            <a:prstGeom prst="rect">
              <a:avLst/>
            </a:prstGeom>
          </p:spPr>
          <p:txBody>
            <a:bodyPr anchor="t" rtlCol="false" tIns="0" lIns="0" bIns="0" rIns="0">
              <a:spAutoFit/>
            </a:bodyPr>
            <a:lstStyle/>
            <a:p>
              <a:pPr algn="ctr">
                <a:lnSpc>
                  <a:spcPts val="1852"/>
                </a:lnSpc>
                <a:spcBef>
                  <a:spcPct val="0"/>
                </a:spcBef>
              </a:pPr>
              <a:r>
                <a:rPr lang="en-US" sz="1852">
                  <a:solidFill>
                    <a:srgbClr val="FFFFFF"/>
                  </a:solidFill>
                  <a:latin typeface="HK Grotesk Bold"/>
                </a:rPr>
                <a:t>T</a:t>
              </a:r>
            </a:p>
          </p:txBody>
        </p:sp>
        <p:sp>
          <p:nvSpPr>
            <p:cNvPr name="Freeform 15" id="15"/>
            <p:cNvSpPr/>
            <p:nvPr/>
          </p:nvSpPr>
          <p:spPr>
            <a:xfrm flipH="false" flipV="false" rot="0">
              <a:off x="7599757" y="7411500"/>
              <a:ext cx="608855" cy="487084"/>
            </a:xfrm>
            <a:custGeom>
              <a:avLst/>
              <a:gdLst/>
              <a:ahLst/>
              <a:cxnLst/>
              <a:rect r="r" b="b" t="t" l="l"/>
              <a:pathLst>
                <a:path h="487084" w="608855">
                  <a:moveTo>
                    <a:pt x="0" y="0"/>
                  </a:moveTo>
                  <a:lnTo>
                    <a:pt x="608855" y="0"/>
                  </a:lnTo>
                  <a:lnTo>
                    <a:pt x="608855" y="487083"/>
                  </a:lnTo>
                  <a:lnTo>
                    <a:pt x="0" y="4870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7743735" y="7554401"/>
              <a:ext cx="320899" cy="344182"/>
            </a:xfrm>
            <a:prstGeom prst="rect">
              <a:avLst/>
            </a:prstGeom>
          </p:spPr>
          <p:txBody>
            <a:bodyPr anchor="t" rtlCol="false" tIns="0" lIns="0" bIns="0" rIns="0">
              <a:spAutoFit/>
            </a:bodyPr>
            <a:lstStyle/>
            <a:p>
              <a:pPr algn="ctr">
                <a:lnSpc>
                  <a:spcPts val="1852"/>
                </a:lnSpc>
                <a:spcBef>
                  <a:spcPct val="0"/>
                </a:spcBef>
              </a:pPr>
              <a:r>
                <a:rPr lang="en-US" sz="1852">
                  <a:solidFill>
                    <a:srgbClr val="FFFFFF"/>
                  </a:solidFill>
                  <a:latin typeface="HK Grotesk Bold"/>
                </a:rPr>
                <a:t>T</a:t>
              </a:r>
            </a:p>
          </p:txBody>
        </p:sp>
        <p:sp>
          <p:nvSpPr>
            <p:cNvPr name="Freeform 17" id="17"/>
            <p:cNvSpPr/>
            <p:nvPr/>
          </p:nvSpPr>
          <p:spPr>
            <a:xfrm flipH="false" flipV="false" rot="0">
              <a:off x="7599757" y="11909536"/>
              <a:ext cx="608855" cy="487084"/>
            </a:xfrm>
            <a:custGeom>
              <a:avLst/>
              <a:gdLst/>
              <a:ahLst/>
              <a:cxnLst/>
              <a:rect r="r" b="b" t="t" l="l"/>
              <a:pathLst>
                <a:path h="487084" w="608855">
                  <a:moveTo>
                    <a:pt x="0" y="0"/>
                  </a:moveTo>
                  <a:lnTo>
                    <a:pt x="608855" y="0"/>
                  </a:lnTo>
                  <a:lnTo>
                    <a:pt x="608855" y="487084"/>
                  </a:lnTo>
                  <a:lnTo>
                    <a:pt x="0" y="4870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7743735" y="12052438"/>
              <a:ext cx="320899" cy="344182"/>
            </a:xfrm>
            <a:prstGeom prst="rect">
              <a:avLst/>
            </a:prstGeom>
          </p:spPr>
          <p:txBody>
            <a:bodyPr anchor="t" rtlCol="false" tIns="0" lIns="0" bIns="0" rIns="0">
              <a:spAutoFit/>
            </a:bodyPr>
            <a:lstStyle/>
            <a:p>
              <a:pPr algn="ctr">
                <a:lnSpc>
                  <a:spcPts val="1852"/>
                </a:lnSpc>
                <a:spcBef>
                  <a:spcPct val="0"/>
                </a:spcBef>
              </a:pPr>
              <a:r>
                <a:rPr lang="en-US" sz="1852">
                  <a:solidFill>
                    <a:srgbClr val="FFFFFF"/>
                  </a:solidFill>
                  <a:latin typeface="HK Grotesk Bold"/>
                </a:rPr>
                <a:t>P</a:t>
              </a:r>
            </a:p>
          </p:txBody>
        </p:sp>
        <p:sp>
          <p:nvSpPr>
            <p:cNvPr name="Freeform 19" id="19"/>
            <p:cNvSpPr/>
            <p:nvPr/>
          </p:nvSpPr>
          <p:spPr>
            <a:xfrm flipH="false" flipV="false" rot="0">
              <a:off x="3842108" y="5166831"/>
              <a:ext cx="608855" cy="487084"/>
            </a:xfrm>
            <a:custGeom>
              <a:avLst/>
              <a:gdLst/>
              <a:ahLst/>
              <a:cxnLst/>
              <a:rect r="r" b="b" t="t" l="l"/>
              <a:pathLst>
                <a:path h="487084" w="608855">
                  <a:moveTo>
                    <a:pt x="0" y="0"/>
                  </a:moveTo>
                  <a:lnTo>
                    <a:pt x="608855" y="0"/>
                  </a:lnTo>
                  <a:lnTo>
                    <a:pt x="608855" y="487084"/>
                  </a:lnTo>
                  <a:lnTo>
                    <a:pt x="0" y="4870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3986086" y="5309733"/>
              <a:ext cx="320899" cy="344182"/>
            </a:xfrm>
            <a:prstGeom prst="rect">
              <a:avLst/>
            </a:prstGeom>
          </p:spPr>
          <p:txBody>
            <a:bodyPr anchor="t" rtlCol="false" tIns="0" lIns="0" bIns="0" rIns="0">
              <a:spAutoFit/>
            </a:bodyPr>
            <a:lstStyle/>
            <a:p>
              <a:pPr algn="ctr">
                <a:lnSpc>
                  <a:spcPts val="1852"/>
                </a:lnSpc>
                <a:spcBef>
                  <a:spcPct val="0"/>
                </a:spcBef>
              </a:pPr>
              <a:r>
                <a:rPr lang="en-US" sz="1852">
                  <a:solidFill>
                    <a:srgbClr val="FFFFFF"/>
                  </a:solidFill>
                  <a:latin typeface="HK Grotesk Bold"/>
                </a:rPr>
                <a:t>T</a:t>
              </a:r>
            </a:p>
          </p:txBody>
        </p:sp>
      </p:grpSp>
      <p:sp>
        <p:nvSpPr>
          <p:cNvPr name="TextBox 21" id="21"/>
          <p:cNvSpPr txBox="true"/>
          <p:nvPr/>
        </p:nvSpPr>
        <p:spPr>
          <a:xfrm rot="0">
            <a:off x="1028700" y="7094807"/>
            <a:ext cx="5235023" cy="930275"/>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Data Flow</a:t>
            </a:r>
          </a:p>
        </p:txBody>
      </p:sp>
      <p:grpSp>
        <p:nvGrpSpPr>
          <p:cNvPr name="Group 22" id="22"/>
          <p:cNvGrpSpPr/>
          <p:nvPr/>
        </p:nvGrpSpPr>
        <p:grpSpPr>
          <a:xfrm rot="0">
            <a:off x="13102663" y="8139115"/>
            <a:ext cx="383262" cy="306610"/>
            <a:chOff x="0" y="0"/>
            <a:chExt cx="511016" cy="408813"/>
          </a:xfrm>
        </p:grpSpPr>
        <p:sp>
          <p:nvSpPr>
            <p:cNvPr name="Freeform 23" id="23"/>
            <p:cNvSpPr/>
            <p:nvPr/>
          </p:nvSpPr>
          <p:spPr>
            <a:xfrm flipH="false" flipV="false" rot="0">
              <a:off x="0" y="0"/>
              <a:ext cx="511016" cy="408813"/>
            </a:xfrm>
            <a:custGeom>
              <a:avLst/>
              <a:gdLst/>
              <a:ahLst/>
              <a:cxnLst/>
              <a:rect r="r" b="b" t="t" l="l"/>
              <a:pathLst>
                <a:path h="408813" w="511016">
                  <a:moveTo>
                    <a:pt x="0" y="0"/>
                  </a:moveTo>
                  <a:lnTo>
                    <a:pt x="511016" y="0"/>
                  </a:lnTo>
                  <a:lnTo>
                    <a:pt x="511016" y="408813"/>
                  </a:lnTo>
                  <a:lnTo>
                    <a:pt x="0" y="4088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120842" y="115005"/>
              <a:ext cx="269333" cy="293808"/>
            </a:xfrm>
            <a:prstGeom prst="rect">
              <a:avLst/>
            </a:prstGeom>
          </p:spPr>
          <p:txBody>
            <a:bodyPr anchor="t" rtlCol="false" tIns="0" lIns="0" bIns="0" rIns="0">
              <a:spAutoFit/>
            </a:bodyPr>
            <a:lstStyle/>
            <a:p>
              <a:pPr algn="ctr">
                <a:lnSpc>
                  <a:spcPts val="1554"/>
                </a:lnSpc>
                <a:spcBef>
                  <a:spcPct val="0"/>
                </a:spcBef>
              </a:pPr>
              <a:r>
                <a:rPr lang="en-US" sz="1554">
                  <a:solidFill>
                    <a:srgbClr val="FFFFFF"/>
                  </a:solidFill>
                  <a:latin typeface="HK Grotesk Bold"/>
                </a:rPr>
                <a:t>T</a:t>
              </a:r>
            </a:p>
          </p:txBody>
        </p:sp>
      </p:grpSp>
      <p:grpSp>
        <p:nvGrpSpPr>
          <p:cNvPr name="Group 25" id="25"/>
          <p:cNvGrpSpPr/>
          <p:nvPr/>
        </p:nvGrpSpPr>
        <p:grpSpPr>
          <a:xfrm rot="0">
            <a:off x="13102663" y="8600104"/>
            <a:ext cx="383262" cy="306610"/>
            <a:chOff x="0" y="0"/>
            <a:chExt cx="511016" cy="408813"/>
          </a:xfrm>
        </p:grpSpPr>
        <p:sp>
          <p:nvSpPr>
            <p:cNvPr name="Freeform 26" id="26"/>
            <p:cNvSpPr/>
            <p:nvPr/>
          </p:nvSpPr>
          <p:spPr>
            <a:xfrm flipH="false" flipV="false" rot="0">
              <a:off x="0" y="0"/>
              <a:ext cx="511016" cy="408813"/>
            </a:xfrm>
            <a:custGeom>
              <a:avLst/>
              <a:gdLst/>
              <a:ahLst/>
              <a:cxnLst/>
              <a:rect r="r" b="b" t="t" l="l"/>
              <a:pathLst>
                <a:path h="408813" w="511016">
                  <a:moveTo>
                    <a:pt x="0" y="0"/>
                  </a:moveTo>
                  <a:lnTo>
                    <a:pt x="511016" y="0"/>
                  </a:lnTo>
                  <a:lnTo>
                    <a:pt x="511016" y="408813"/>
                  </a:lnTo>
                  <a:lnTo>
                    <a:pt x="0" y="4088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20842" y="115005"/>
              <a:ext cx="269333" cy="293808"/>
            </a:xfrm>
            <a:prstGeom prst="rect">
              <a:avLst/>
            </a:prstGeom>
          </p:spPr>
          <p:txBody>
            <a:bodyPr anchor="t" rtlCol="false" tIns="0" lIns="0" bIns="0" rIns="0">
              <a:spAutoFit/>
            </a:bodyPr>
            <a:lstStyle/>
            <a:p>
              <a:pPr algn="ctr">
                <a:lnSpc>
                  <a:spcPts val="1554"/>
                </a:lnSpc>
                <a:spcBef>
                  <a:spcPct val="0"/>
                </a:spcBef>
              </a:pPr>
              <a:r>
                <a:rPr lang="en-US" sz="1554">
                  <a:solidFill>
                    <a:srgbClr val="FFFFFF"/>
                  </a:solidFill>
                  <a:latin typeface="HK Grotesk Bold"/>
                </a:rPr>
                <a:t>P</a:t>
              </a:r>
            </a:p>
          </p:txBody>
        </p:sp>
      </p:grpSp>
      <p:sp>
        <p:nvSpPr>
          <p:cNvPr name="TextBox 28" id="28"/>
          <p:cNvSpPr txBox="true"/>
          <p:nvPr/>
        </p:nvSpPr>
        <p:spPr>
          <a:xfrm rot="0">
            <a:off x="13563136" y="8234470"/>
            <a:ext cx="1578895" cy="172882"/>
          </a:xfrm>
          <a:prstGeom prst="rect">
            <a:avLst/>
          </a:prstGeom>
        </p:spPr>
        <p:txBody>
          <a:bodyPr anchor="t" rtlCol="false" tIns="0" lIns="0" bIns="0" rIns="0">
            <a:spAutoFit/>
          </a:bodyPr>
          <a:lstStyle/>
          <a:p>
            <a:pPr>
              <a:lnSpc>
                <a:spcPts val="1201"/>
              </a:lnSpc>
              <a:spcBef>
                <a:spcPct val="0"/>
              </a:spcBef>
            </a:pPr>
            <a:r>
              <a:rPr lang="en-US" sz="1201">
                <a:solidFill>
                  <a:srgbClr val="000000"/>
                </a:solidFill>
                <a:latin typeface="HK Grotesk"/>
              </a:rPr>
              <a:t>Temperary data storage</a:t>
            </a:r>
          </a:p>
        </p:txBody>
      </p:sp>
      <p:sp>
        <p:nvSpPr>
          <p:cNvPr name="TextBox 29" id="29"/>
          <p:cNvSpPr txBox="true"/>
          <p:nvPr/>
        </p:nvSpPr>
        <p:spPr>
          <a:xfrm rot="0">
            <a:off x="13565934" y="8695459"/>
            <a:ext cx="1574498" cy="172882"/>
          </a:xfrm>
          <a:prstGeom prst="rect">
            <a:avLst/>
          </a:prstGeom>
        </p:spPr>
        <p:txBody>
          <a:bodyPr anchor="t" rtlCol="false" tIns="0" lIns="0" bIns="0" rIns="0">
            <a:spAutoFit/>
          </a:bodyPr>
          <a:lstStyle/>
          <a:p>
            <a:pPr>
              <a:lnSpc>
                <a:spcPts val="1201"/>
              </a:lnSpc>
              <a:spcBef>
                <a:spcPct val="0"/>
              </a:spcBef>
            </a:pPr>
            <a:r>
              <a:rPr lang="en-US" sz="1201">
                <a:solidFill>
                  <a:srgbClr val="000000"/>
                </a:solidFill>
                <a:latin typeface="HK Grotesk"/>
              </a:rPr>
              <a:t>Permenent data storage</a:t>
            </a:r>
          </a:p>
        </p:txBody>
      </p:sp>
      <p:sp>
        <p:nvSpPr>
          <p:cNvPr name="TextBox 30" id="30"/>
          <p:cNvSpPr txBox="true"/>
          <p:nvPr/>
        </p:nvSpPr>
        <p:spPr>
          <a:xfrm rot="0">
            <a:off x="16667065" y="9292077"/>
            <a:ext cx="592235" cy="234475"/>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1364503" y="2857636"/>
            <a:ext cx="5522492" cy="5522492"/>
          </a:xfrm>
          <a:custGeom>
            <a:avLst/>
            <a:gdLst/>
            <a:ahLst/>
            <a:cxnLst/>
            <a:rect r="r" b="b" t="t" l="l"/>
            <a:pathLst>
              <a:path h="5522492" w="5522492">
                <a:moveTo>
                  <a:pt x="0" y="0"/>
                </a:moveTo>
                <a:lnTo>
                  <a:pt x="5522492" y="0"/>
                </a:lnTo>
                <a:lnTo>
                  <a:pt x="5522492" y="5522492"/>
                </a:lnTo>
                <a:lnTo>
                  <a:pt x="0" y="5522492"/>
                </a:lnTo>
                <a:lnTo>
                  <a:pt x="0" y="0"/>
                </a:lnTo>
                <a:close/>
              </a:path>
            </a:pathLst>
          </a:custGeom>
          <a:blipFill>
            <a:blip r:embed="rId4"/>
            <a:stretch>
              <a:fillRect l="0" t="0" r="0" b="0"/>
            </a:stretch>
          </a:blipFill>
        </p:spPr>
      </p:sp>
      <p:sp>
        <p:nvSpPr>
          <p:cNvPr name="Freeform 7" id="7"/>
          <p:cNvSpPr/>
          <p:nvPr/>
        </p:nvSpPr>
        <p:spPr>
          <a:xfrm flipH="false" flipV="false" rot="0">
            <a:off x="9030248" y="2857636"/>
            <a:ext cx="7636817" cy="5522492"/>
          </a:xfrm>
          <a:custGeom>
            <a:avLst/>
            <a:gdLst/>
            <a:ahLst/>
            <a:cxnLst/>
            <a:rect r="r" b="b" t="t" l="l"/>
            <a:pathLst>
              <a:path h="5522492" w="7636817">
                <a:moveTo>
                  <a:pt x="0" y="0"/>
                </a:moveTo>
                <a:lnTo>
                  <a:pt x="7636817" y="0"/>
                </a:lnTo>
                <a:lnTo>
                  <a:pt x="7636817" y="5522492"/>
                </a:lnTo>
                <a:lnTo>
                  <a:pt x="0" y="5522492"/>
                </a:lnTo>
                <a:lnTo>
                  <a:pt x="0" y="0"/>
                </a:lnTo>
                <a:close/>
              </a:path>
            </a:pathLst>
          </a:custGeom>
          <a:blipFill>
            <a:blip r:embed="rId5"/>
            <a:stretch>
              <a:fillRect l="0" t="0" r="0" b="0"/>
            </a:stretch>
          </a:blipFill>
        </p:spPr>
      </p:sp>
      <p:sp>
        <p:nvSpPr>
          <p:cNvPr name="TextBox 8" id="8"/>
          <p:cNvSpPr txBox="true"/>
          <p:nvPr/>
        </p:nvSpPr>
        <p:spPr>
          <a:xfrm rot="0">
            <a:off x="16667065" y="9292077"/>
            <a:ext cx="592235" cy="234475"/>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11.</a:t>
            </a:r>
          </a:p>
        </p:txBody>
      </p:sp>
      <p:sp>
        <p:nvSpPr>
          <p:cNvPr name="TextBox 9" id="9"/>
          <p:cNvSpPr txBox="true"/>
          <p:nvPr/>
        </p:nvSpPr>
        <p:spPr>
          <a:xfrm rot="0">
            <a:off x="1028700" y="1429475"/>
            <a:ext cx="8490236" cy="930275"/>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UX - User Interactions</a:t>
            </a:r>
          </a:p>
        </p:txBody>
      </p:sp>
      <p:sp>
        <p:nvSpPr>
          <p:cNvPr name="TextBox 10" id="10"/>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1028700" y="2988713"/>
            <a:ext cx="7924390" cy="5640625"/>
          </a:xfrm>
          <a:custGeom>
            <a:avLst/>
            <a:gdLst/>
            <a:ahLst/>
            <a:cxnLst/>
            <a:rect r="r" b="b" t="t" l="l"/>
            <a:pathLst>
              <a:path h="5640625" w="7924390">
                <a:moveTo>
                  <a:pt x="0" y="0"/>
                </a:moveTo>
                <a:lnTo>
                  <a:pt x="7924390" y="0"/>
                </a:lnTo>
                <a:lnTo>
                  <a:pt x="7924390" y="5640625"/>
                </a:lnTo>
                <a:lnTo>
                  <a:pt x="0" y="5640625"/>
                </a:lnTo>
                <a:lnTo>
                  <a:pt x="0" y="0"/>
                </a:lnTo>
                <a:close/>
              </a:path>
            </a:pathLst>
          </a:custGeom>
          <a:blipFill>
            <a:blip r:embed="rId4"/>
            <a:stretch>
              <a:fillRect l="0" t="0" r="0" b="0"/>
            </a:stretch>
          </a:blipFill>
        </p:spPr>
      </p:sp>
      <p:sp>
        <p:nvSpPr>
          <p:cNvPr name="Freeform 7" id="7"/>
          <p:cNvSpPr/>
          <p:nvPr/>
        </p:nvSpPr>
        <p:spPr>
          <a:xfrm flipH="false" flipV="false" rot="0">
            <a:off x="9144000" y="2988713"/>
            <a:ext cx="7924390" cy="5640625"/>
          </a:xfrm>
          <a:custGeom>
            <a:avLst/>
            <a:gdLst/>
            <a:ahLst/>
            <a:cxnLst/>
            <a:rect r="r" b="b" t="t" l="l"/>
            <a:pathLst>
              <a:path h="5640625" w="7924390">
                <a:moveTo>
                  <a:pt x="0" y="0"/>
                </a:moveTo>
                <a:lnTo>
                  <a:pt x="7924390" y="0"/>
                </a:lnTo>
                <a:lnTo>
                  <a:pt x="7924390" y="5640625"/>
                </a:lnTo>
                <a:lnTo>
                  <a:pt x="0" y="5640625"/>
                </a:lnTo>
                <a:lnTo>
                  <a:pt x="0" y="0"/>
                </a:lnTo>
                <a:close/>
              </a:path>
            </a:pathLst>
          </a:custGeom>
          <a:blipFill>
            <a:blip r:embed="rId5"/>
            <a:stretch>
              <a:fillRect l="0" t="0" r="0" b="0"/>
            </a:stretch>
          </a:blipFill>
        </p:spPr>
      </p:sp>
      <p:sp>
        <p:nvSpPr>
          <p:cNvPr name="TextBox 8" id="8"/>
          <p:cNvSpPr txBox="true"/>
          <p:nvPr/>
        </p:nvSpPr>
        <p:spPr>
          <a:xfrm rot="0">
            <a:off x="16667065" y="9292077"/>
            <a:ext cx="592235" cy="234475"/>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12.</a:t>
            </a:r>
          </a:p>
        </p:txBody>
      </p:sp>
      <p:sp>
        <p:nvSpPr>
          <p:cNvPr name="TextBox 9" id="9"/>
          <p:cNvSpPr txBox="true"/>
          <p:nvPr/>
        </p:nvSpPr>
        <p:spPr>
          <a:xfrm rot="0">
            <a:off x="1028700" y="1429475"/>
            <a:ext cx="8490236" cy="930275"/>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User Interface</a:t>
            </a:r>
          </a:p>
        </p:txBody>
      </p:sp>
      <p:sp>
        <p:nvSpPr>
          <p:cNvPr name="TextBox 10" id="10"/>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1448980" y="1313520"/>
            <a:ext cx="15390041" cy="8654857"/>
          </a:xfrm>
          <a:custGeom>
            <a:avLst/>
            <a:gdLst/>
            <a:ahLst/>
            <a:cxnLst/>
            <a:rect r="r" b="b" t="t" l="l"/>
            <a:pathLst>
              <a:path h="8654857" w="15390041">
                <a:moveTo>
                  <a:pt x="0" y="0"/>
                </a:moveTo>
                <a:lnTo>
                  <a:pt x="15390040" y="0"/>
                </a:lnTo>
                <a:lnTo>
                  <a:pt x="15390040" y="8654856"/>
                </a:lnTo>
                <a:lnTo>
                  <a:pt x="0" y="8654856"/>
                </a:lnTo>
                <a:lnTo>
                  <a:pt x="0" y="0"/>
                </a:lnTo>
                <a:close/>
              </a:path>
            </a:pathLst>
          </a:custGeom>
          <a:blipFill>
            <a:blip r:embed="rId4"/>
            <a:stretch>
              <a:fillRect l="-1665" t="-80" r="-665" b="0"/>
            </a:stretch>
          </a:blipFill>
        </p:spPr>
      </p:sp>
      <p:sp>
        <p:nvSpPr>
          <p:cNvPr name="TextBox 7" id="7"/>
          <p:cNvSpPr txBox="true"/>
          <p:nvPr/>
        </p:nvSpPr>
        <p:spPr>
          <a:xfrm rot="0">
            <a:off x="16819465" y="9439219"/>
            <a:ext cx="592235" cy="234475"/>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13.</a:t>
            </a:r>
          </a:p>
        </p:txBody>
      </p:sp>
      <p:sp>
        <p:nvSpPr>
          <p:cNvPr name="TextBox 8" id="8"/>
          <p:cNvSpPr txBox="true"/>
          <p:nvPr/>
        </p:nvSpPr>
        <p:spPr>
          <a:xfrm rot="0">
            <a:off x="5957917" y="446780"/>
            <a:ext cx="8115300" cy="690881"/>
          </a:xfrm>
          <a:prstGeom prst="rect">
            <a:avLst/>
          </a:prstGeom>
        </p:spPr>
        <p:txBody>
          <a:bodyPr anchor="t" rtlCol="false" tIns="0" lIns="0" bIns="0" rIns="0">
            <a:spAutoFit/>
          </a:bodyPr>
          <a:lstStyle/>
          <a:p>
            <a:pPr>
              <a:lnSpc>
                <a:spcPts val="5390"/>
              </a:lnSpc>
            </a:pPr>
            <a:r>
              <a:rPr lang="en-US" sz="4900">
                <a:solidFill>
                  <a:srgbClr val="081F32"/>
                </a:solidFill>
                <a:latin typeface="HK Grotesk Bold"/>
              </a:rPr>
              <a:t>UI for Display Device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11936633" y="5403273"/>
            <a:ext cx="5712327" cy="3413115"/>
          </a:xfrm>
          <a:custGeom>
            <a:avLst/>
            <a:gdLst/>
            <a:ahLst/>
            <a:cxnLst/>
            <a:rect r="r" b="b" t="t" l="l"/>
            <a:pathLst>
              <a:path h="3413115" w="5712327">
                <a:moveTo>
                  <a:pt x="0" y="0"/>
                </a:moveTo>
                <a:lnTo>
                  <a:pt x="5712326" y="0"/>
                </a:lnTo>
                <a:lnTo>
                  <a:pt x="5712326" y="3413115"/>
                </a:lnTo>
                <a:lnTo>
                  <a:pt x="0" y="3413115"/>
                </a:lnTo>
                <a:lnTo>
                  <a:pt x="0" y="0"/>
                </a:lnTo>
                <a:close/>
              </a:path>
            </a:pathLst>
          </a:custGeom>
          <a:blipFill>
            <a:blip r:embed="rId4"/>
            <a:stretch>
              <a:fillRect l="0" t="0" r="0" b="0"/>
            </a:stretch>
          </a:blipFill>
        </p:spPr>
      </p:sp>
      <p:sp>
        <p:nvSpPr>
          <p:cNvPr name="TextBox 7" id="7"/>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14</a:t>
            </a:r>
          </a:p>
        </p:txBody>
      </p:sp>
      <p:sp>
        <p:nvSpPr>
          <p:cNvPr name="TextBox 8" id="8"/>
          <p:cNvSpPr txBox="true"/>
          <p:nvPr/>
        </p:nvSpPr>
        <p:spPr>
          <a:xfrm rot="0">
            <a:off x="1028700" y="1445285"/>
            <a:ext cx="7670742" cy="1835150"/>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Software Testing Plan</a:t>
            </a:r>
          </a:p>
        </p:txBody>
      </p:sp>
      <p:sp>
        <p:nvSpPr>
          <p:cNvPr name="TextBox 9" id="9"/>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10" id="10"/>
          <p:cNvSpPr txBox="true"/>
          <p:nvPr/>
        </p:nvSpPr>
        <p:spPr>
          <a:xfrm rot="0">
            <a:off x="1028700" y="3573194"/>
            <a:ext cx="12089033"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Unit Testing </a:t>
            </a:r>
          </a:p>
          <a:p>
            <a:pPr marL="1468119" indent="-489373" lvl="2">
              <a:lnSpc>
                <a:spcPts val="4759"/>
              </a:lnSpc>
              <a:buFont typeface="Arial"/>
              <a:buChar char="⚬"/>
            </a:pPr>
            <a:r>
              <a:rPr lang="en-US" sz="3399">
                <a:solidFill>
                  <a:srgbClr val="000000"/>
                </a:solidFill>
                <a:latin typeface="Canva Sans"/>
              </a:rPr>
              <a:t>Jest and React Testing Library</a:t>
            </a:r>
          </a:p>
          <a:p>
            <a:pPr>
              <a:lnSpc>
                <a:spcPts val="4759"/>
              </a:lnSpc>
            </a:pPr>
          </a:p>
          <a:p>
            <a:pPr marL="734059" indent="-367030" lvl="1">
              <a:lnSpc>
                <a:spcPts val="4759"/>
              </a:lnSpc>
              <a:buFont typeface="Arial"/>
              <a:buChar char="•"/>
            </a:pPr>
            <a:r>
              <a:rPr lang="en-US" sz="3399">
                <a:solidFill>
                  <a:srgbClr val="000000"/>
                </a:solidFill>
                <a:latin typeface="Canva Sans"/>
              </a:rPr>
              <a:t>Integration Testing </a:t>
            </a:r>
          </a:p>
          <a:p>
            <a:pPr marL="1468119" indent="-489373" lvl="2">
              <a:lnSpc>
                <a:spcPts val="4759"/>
              </a:lnSpc>
              <a:buFont typeface="Arial"/>
              <a:buChar char="⚬"/>
            </a:pPr>
            <a:r>
              <a:rPr lang="en-US" sz="3399">
                <a:solidFill>
                  <a:srgbClr val="000000"/>
                </a:solidFill>
                <a:latin typeface="Canva Sans"/>
              </a:rPr>
              <a:t>Cypress and React Testing Library</a:t>
            </a:r>
          </a:p>
          <a:p>
            <a:pPr>
              <a:lnSpc>
                <a:spcPts val="4759"/>
              </a:lnSpc>
            </a:pPr>
          </a:p>
          <a:p>
            <a:pPr marL="734059" indent="-367030" lvl="1">
              <a:lnSpc>
                <a:spcPts val="4759"/>
              </a:lnSpc>
              <a:buFont typeface="Arial"/>
              <a:buChar char="•"/>
            </a:pPr>
            <a:r>
              <a:rPr lang="en-US" sz="3399">
                <a:solidFill>
                  <a:srgbClr val="000000"/>
                </a:solidFill>
                <a:latin typeface="Canva Sans"/>
              </a:rPr>
              <a:t>End-to-End Testing </a:t>
            </a:r>
          </a:p>
          <a:p>
            <a:pPr marL="1468119" indent="-489373" lvl="2">
              <a:lnSpc>
                <a:spcPts val="4759"/>
              </a:lnSpc>
              <a:buFont typeface="Arial"/>
              <a:buChar char="⚬"/>
            </a:pPr>
            <a:r>
              <a:rPr lang="en-US" sz="3399">
                <a:solidFill>
                  <a:srgbClr val="000000"/>
                </a:solidFill>
                <a:latin typeface="Canva Sans"/>
              </a:rPr>
              <a:t>Cypress and Postman</a:t>
            </a:r>
          </a:p>
          <a:p>
            <a:pP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11936633" y="5403273"/>
            <a:ext cx="5712327" cy="3413115"/>
          </a:xfrm>
          <a:custGeom>
            <a:avLst/>
            <a:gdLst/>
            <a:ahLst/>
            <a:cxnLst/>
            <a:rect r="r" b="b" t="t" l="l"/>
            <a:pathLst>
              <a:path h="3413115" w="5712327">
                <a:moveTo>
                  <a:pt x="0" y="0"/>
                </a:moveTo>
                <a:lnTo>
                  <a:pt x="5712326" y="0"/>
                </a:lnTo>
                <a:lnTo>
                  <a:pt x="5712326" y="3413115"/>
                </a:lnTo>
                <a:lnTo>
                  <a:pt x="0" y="3413115"/>
                </a:lnTo>
                <a:lnTo>
                  <a:pt x="0" y="0"/>
                </a:lnTo>
                <a:close/>
              </a:path>
            </a:pathLst>
          </a:custGeom>
          <a:blipFill>
            <a:blip r:embed="rId4"/>
            <a:stretch>
              <a:fillRect l="0" t="0" r="0" b="0"/>
            </a:stretch>
          </a:blipFill>
        </p:spPr>
      </p:sp>
      <p:sp>
        <p:nvSpPr>
          <p:cNvPr name="TextBox 7" id="7"/>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15</a:t>
            </a:r>
          </a:p>
        </p:txBody>
      </p:sp>
      <p:sp>
        <p:nvSpPr>
          <p:cNvPr name="TextBox 8" id="8"/>
          <p:cNvSpPr txBox="true"/>
          <p:nvPr/>
        </p:nvSpPr>
        <p:spPr>
          <a:xfrm rot="0">
            <a:off x="1028700" y="1427913"/>
            <a:ext cx="7462924" cy="1835150"/>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Software Testing Plan</a:t>
            </a:r>
          </a:p>
        </p:txBody>
      </p:sp>
      <p:sp>
        <p:nvSpPr>
          <p:cNvPr name="TextBox 9" id="9"/>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10" id="10"/>
          <p:cNvSpPr txBox="true"/>
          <p:nvPr/>
        </p:nvSpPr>
        <p:spPr>
          <a:xfrm rot="0">
            <a:off x="1392382" y="3529065"/>
            <a:ext cx="12089033" cy="3580765"/>
          </a:xfrm>
          <a:prstGeom prst="rect">
            <a:avLst/>
          </a:prstGeom>
        </p:spPr>
        <p:txBody>
          <a:bodyPr anchor="t" rtlCol="false" tIns="0" lIns="0" bIns="0" rIns="0">
            <a:spAutoFit/>
          </a:bodyPr>
          <a:lstStyle/>
          <a:p>
            <a:pPr>
              <a:lnSpc>
                <a:spcPts val="4759"/>
              </a:lnSpc>
            </a:pPr>
          </a:p>
          <a:p>
            <a:pPr marL="734059" indent="-367030" lvl="1">
              <a:lnSpc>
                <a:spcPts val="4759"/>
              </a:lnSpc>
              <a:buFont typeface="Arial"/>
              <a:buChar char="•"/>
            </a:pPr>
            <a:r>
              <a:rPr lang="en-US" sz="3399">
                <a:solidFill>
                  <a:srgbClr val="000000"/>
                </a:solidFill>
                <a:latin typeface="Canva Sans"/>
              </a:rPr>
              <a:t>Performance Testing </a:t>
            </a:r>
          </a:p>
          <a:p>
            <a:pPr marL="1468119" indent="-489373" lvl="2">
              <a:lnSpc>
                <a:spcPts val="4759"/>
              </a:lnSpc>
              <a:buFont typeface="Arial"/>
              <a:buChar char="⚬"/>
            </a:pPr>
            <a:r>
              <a:rPr lang="en-US" sz="3399">
                <a:solidFill>
                  <a:srgbClr val="000000"/>
                </a:solidFill>
                <a:latin typeface="Canva Sans"/>
              </a:rPr>
              <a:t>LoadRunner (Jmeter &amp; K6)</a:t>
            </a:r>
          </a:p>
          <a:p>
            <a:pPr>
              <a:lnSpc>
                <a:spcPts val="4759"/>
              </a:lnSpc>
            </a:pPr>
          </a:p>
          <a:p>
            <a:pPr marL="734059" indent="-367030" lvl="1">
              <a:lnSpc>
                <a:spcPts val="4759"/>
              </a:lnSpc>
              <a:buFont typeface="Arial"/>
              <a:buChar char="•"/>
            </a:pPr>
            <a:r>
              <a:rPr lang="en-US" sz="3399">
                <a:solidFill>
                  <a:srgbClr val="000000"/>
                </a:solidFill>
                <a:latin typeface="Canva Sans"/>
              </a:rPr>
              <a:t>Cross-Browser Testing</a:t>
            </a:r>
          </a:p>
          <a:p>
            <a:pPr>
              <a:lnSpc>
                <a:spcPts val="47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13570151" y="270511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8" id="8"/>
          <p:cNvSpPr txBox="true"/>
          <p:nvPr/>
        </p:nvSpPr>
        <p:spPr>
          <a:xfrm rot="0">
            <a:off x="16667065" y="9292077"/>
            <a:ext cx="592235" cy="234475"/>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16.</a:t>
            </a:r>
          </a:p>
        </p:txBody>
      </p:sp>
      <p:sp>
        <p:nvSpPr>
          <p:cNvPr name="TextBox 9" id="9"/>
          <p:cNvSpPr txBox="true"/>
          <p:nvPr/>
        </p:nvSpPr>
        <p:spPr>
          <a:xfrm rot="0">
            <a:off x="5917991" y="1482660"/>
            <a:ext cx="6452018" cy="1985228"/>
          </a:xfrm>
          <a:prstGeom prst="rect">
            <a:avLst/>
          </a:prstGeom>
        </p:spPr>
        <p:txBody>
          <a:bodyPr anchor="t" rtlCol="false" tIns="0" lIns="0" bIns="0" rIns="0">
            <a:spAutoFit/>
          </a:bodyPr>
          <a:lstStyle/>
          <a:p>
            <a:pPr algn="ctr">
              <a:lnSpc>
                <a:spcPts val="7788"/>
              </a:lnSpc>
            </a:pPr>
            <a:r>
              <a:rPr lang="en-US" sz="7080">
                <a:solidFill>
                  <a:srgbClr val="000000"/>
                </a:solidFill>
                <a:latin typeface="Lato Bold"/>
              </a:rPr>
              <a:t>Hardware Stack</a:t>
            </a:r>
          </a:p>
          <a:p>
            <a:pPr algn="ctr">
              <a:lnSpc>
                <a:spcPts val="7788"/>
              </a:lnSpc>
              <a:spcBef>
                <a:spcPct val="0"/>
              </a:spcBef>
            </a:pPr>
          </a:p>
        </p:txBody>
      </p:sp>
      <p:sp>
        <p:nvSpPr>
          <p:cNvPr name="TextBox 10" id="10"/>
          <p:cNvSpPr txBox="true"/>
          <p:nvPr/>
        </p:nvSpPr>
        <p:spPr>
          <a:xfrm rot="0">
            <a:off x="5281110" y="3489674"/>
            <a:ext cx="8289040" cy="3730288"/>
          </a:xfrm>
          <a:prstGeom prst="rect">
            <a:avLst/>
          </a:prstGeom>
        </p:spPr>
        <p:txBody>
          <a:bodyPr anchor="t" rtlCol="false" tIns="0" lIns="0" bIns="0" rIns="0">
            <a:spAutoFit/>
          </a:bodyPr>
          <a:lstStyle/>
          <a:p>
            <a:pPr marL="1013478" indent="-506739" lvl="1">
              <a:lnSpc>
                <a:spcPts val="10280"/>
              </a:lnSpc>
              <a:buFont typeface="Arial"/>
              <a:buChar char="•"/>
            </a:pPr>
            <a:r>
              <a:rPr lang="en-US" sz="4694">
                <a:solidFill>
                  <a:srgbClr val="000000"/>
                </a:solidFill>
                <a:latin typeface="Lato"/>
              </a:rPr>
              <a:t>Attendance Tracking Unit</a:t>
            </a:r>
          </a:p>
          <a:p>
            <a:pPr marL="1013478" indent="-506739" lvl="1">
              <a:lnSpc>
                <a:spcPts val="10280"/>
              </a:lnSpc>
              <a:buFont typeface="Arial"/>
              <a:buChar char="•"/>
            </a:pPr>
            <a:r>
              <a:rPr lang="en-US" sz="4694">
                <a:solidFill>
                  <a:srgbClr val="000000"/>
                </a:solidFill>
                <a:latin typeface="Lato"/>
              </a:rPr>
              <a:t>Central Hub</a:t>
            </a:r>
          </a:p>
          <a:p>
            <a:pPr marL="1013478" indent="-506739" lvl="1">
              <a:lnSpc>
                <a:spcPts val="10280"/>
              </a:lnSpc>
              <a:buFont typeface="Arial"/>
              <a:buChar char="•"/>
            </a:pPr>
            <a:r>
              <a:rPr lang="en-US" sz="4694">
                <a:solidFill>
                  <a:srgbClr val="000000"/>
                </a:solidFill>
                <a:latin typeface="Lato"/>
              </a:rPr>
              <a:t>Information Unit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12832085" y="1028700"/>
            <a:ext cx="3080267" cy="3080267"/>
          </a:xfrm>
          <a:custGeom>
            <a:avLst/>
            <a:gdLst/>
            <a:ahLst/>
            <a:cxnLst/>
            <a:rect r="r" b="b" t="t" l="l"/>
            <a:pathLst>
              <a:path h="3080267" w="3080267">
                <a:moveTo>
                  <a:pt x="0" y="0"/>
                </a:moveTo>
                <a:lnTo>
                  <a:pt x="3080266" y="0"/>
                </a:lnTo>
                <a:lnTo>
                  <a:pt x="3080266" y="3080267"/>
                </a:lnTo>
                <a:lnTo>
                  <a:pt x="0" y="3080267"/>
                </a:lnTo>
                <a:lnTo>
                  <a:pt x="0" y="0"/>
                </a:lnTo>
                <a:close/>
              </a:path>
            </a:pathLst>
          </a:custGeom>
          <a:blipFill>
            <a:blip r:embed="rId4"/>
            <a:stretch>
              <a:fillRect l="0" t="0" r="0" b="0"/>
            </a:stretch>
          </a:blipFill>
        </p:spPr>
      </p:sp>
      <p:sp>
        <p:nvSpPr>
          <p:cNvPr name="Freeform 7" id="7"/>
          <p:cNvSpPr/>
          <p:nvPr/>
        </p:nvSpPr>
        <p:spPr>
          <a:xfrm flipH="false" flipV="false" rot="0">
            <a:off x="12889531" y="5540604"/>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17</a:t>
            </a:r>
          </a:p>
        </p:txBody>
      </p:sp>
      <p:sp>
        <p:nvSpPr>
          <p:cNvPr name="TextBox 9" id="9"/>
          <p:cNvSpPr txBox="true"/>
          <p:nvPr/>
        </p:nvSpPr>
        <p:spPr>
          <a:xfrm rot="0">
            <a:off x="1028700" y="1500603"/>
            <a:ext cx="7670742" cy="1835150"/>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Hardware Testing Plan</a:t>
            </a:r>
          </a:p>
        </p:txBody>
      </p:sp>
      <p:sp>
        <p:nvSpPr>
          <p:cNvPr name="TextBox 10" id="10"/>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11" id="11"/>
          <p:cNvSpPr txBox="true"/>
          <p:nvPr/>
        </p:nvSpPr>
        <p:spPr>
          <a:xfrm rot="0">
            <a:off x="1028700" y="4170273"/>
            <a:ext cx="8699442" cy="3340735"/>
          </a:xfrm>
          <a:prstGeom prst="rect">
            <a:avLst/>
          </a:prstGeom>
        </p:spPr>
        <p:txBody>
          <a:bodyPr anchor="t" rtlCol="false" tIns="0" lIns="0" bIns="0" rIns="0">
            <a:spAutoFit/>
          </a:bodyPr>
          <a:lstStyle/>
          <a:p>
            <a:pPr marL="734059" indent="-367030" lvl="1">
              <a:lnSpc>
                <a:spcPts val="6799"/>
              </a:lnSpc>
              <a:buFont typeface="Arial"/>
              <a:buChar char="•"/>
            </a:pPr>
            <a:r>
              <a:rPr lang="en-US" sz="3399">
                <a:solidFill>
                  <a:srgbClr val="000000"/>
                </a:solidFill>
                <a:latin typeface="Canva Sans"/>
              </a:rPr>
              <a:t>individual component testing</a:t>
            </a:r>
          </a:p>
          <a:p>
            <a:pPr marL="734059" indent="-367030" lvl="1">
              <a:lnSpc>
                <a:spcPts val="6799"/>
              </a:lnSpc>
              <a:buFont typeface="Arial"/>
              <a:buChar char="•"/>
            </a:pPr>
            <a:r>
              <a:rPr lang="en-US" sz="3399">
                <a:solidFill>
                  <a:srgbClr val="000000"/>
                </a:solidFill>
                <a:latin typeface="Canva Sans"/>
              </a:rPr>
              <a:t>Functionality tests</a:t>
            </a:r>
          </a:p>
          <a:p>
            <a:pPr marL="734059" indent="-367030" lvl="1">
              <a:lnSpc>
                <a:spcPts val="6799"/>
              </a:lnSpc>
              <a:buFont typeface="Arial"/>
              <a:buChar char="•"/>
            </a:pPr>
            <a:r>
              <a:rPr lang="en-US" sz="3399">
                <a:solidFill>
                  <a:srgbClr val="000000"/>
                </a:solidFill>
                <a:latin typeface="Canva Sans"/>
              </a:rPr>
              <a:t>Compatibility tests</a:t>
            </a:r>
          </a:p>
          <a:p>
            <a:pPr marL="734059" indent="-367030" lvl="1">
              <a:lnSpc>
                <a:spcPts val="6799"/>
              </a:lnSpc>
              <a:buFont typeface="Arial"/>
              <a:buChar char="•"/>
            </a:pPr>
            <a:r>
              <a:rPr lang="en-US" sz="3399">
                <a:solidFill>
                  <a:srgbClr val="000000"/>
                </a:solidFill>
                <a:latin typeface="Canva Sans"/>
              </a:rPr>
              <a:t>Stress tests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TextBox 6" id="6"/>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18</a:t>
            </a:r>
          </a:p>
        </p:txBody>
      </p:sp>
      <p:sp>
        <p:nvSpPr>
          <p:cNvPr name="TextBox 7" id="7"/>
          <p:cNvSpPr txBox="true"/>
          <p:nvPr/>
        </p:nvSpPr>
        <p:spPr>
          <a:xfrm rot="0">
            <a:off x="1028700" y="1500603"/>
            <a:ext cx="7670742" cy="1835150"/>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Hardware Testing Plan</a:t>
            </a:r>
          </a:p>
        </p:txBody>
      </p:sp>
      <p:sp>
        <p:nvSpPr>
          <p:cNvPr name="TextBox 8" id="8"/>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Freeform 9" id="9"/>
          <p:cNvSpPr/>
          <p:nvPr/>
        </p:nvSpPr>
        <p:spPr>
          <a:xfrm flipH="false" flipV="false" rot="0">
            <a:off x="1272581" y="2673973"/>
            <a:ext cx="3847548" cy="3847548"/>
          </a:xfrm>
          <a:custGeom>
            <a:avLst/>
            <a:gdLst/>
            <a:ahLst/>
            <a:cxnLst/>
            <a:rect r="r" b="b" t="t" l="l"/>
            <a:pathLst>
              <a:path h="3847548" w="3847548">
                <a:moveTo>
                  <a:pt x="0" y="0"/>
                </a:moveTo>
                <a:lnTo>
                  <a:pt x="3847548" y="0"/>
                </a:lnTo>
                <a:lnTo>
                  <a:pt x="3847548" y="3847548"/>
                </a:lnTo>
                <a:lnTo>
                  <a:pt x="0" y="3847548"/>
                </a:lnTo>
                <a:lnTo>
                  <a:pt x="0" y="0"/>
                </a:lnTo>
                <a:close/>
              </a:path>
            </a:pathLst>
          </a:custGeom>
          <a:blipFill>
            <a:blip r:embed="rId4"/>
            <a:stretch>
              <a:fillRect l="0" t="0" r="0" b="0"/>
            </a:stretch>
          </a:blipFill>
        </p:spPr>
      </p:sp>
      <p:sp>
        <p:nvSpPr>
          <p:cNvPr name="TextBox 10" id="10"/>
          <p:cNvSpPr txBox="true"/>
          <p:nvPr/>
        </p:nvSpPr>
        <p:spPr>
          <a:xfrm rot="0">
            <a:off x="1797765" y="6223969"/>
            <a:ext cx="2207884" cy="297552"/>
          </a:xfrm>
          <a:prstGeom prst="rect">
            <a:avLst/>
          </a:prstGeom>
        </p:spPr>
        <p:txBody>
          <a:bodyPr anchor="t" rtlCol="false" tIns="0" lIns="0" bIns="0" rIns="0">
            <a:spAutoFit/>
          </a:bodyPr>
          <a:lstStyle/>
          <a:p>
            <a:pPr algn="ctr">
              <a:lnSpc>
                <a:spcPts val="2216"/>
              </a:lnSpc>
              <a:spcBef>
                <a:spcPct val="0"/>
              </a:spcBef>
            </a:pPr>
            <a:r>
              <a:rPr lang="en-US" sz="2015">
                <a:solidFill>
                  <a:srgbClr val="000000"/>
                </a:solidFill>
                <a:latin typeface="Lato"/>
              </a:rPr>
              <a:t>ESP32 NODEMCU </a:t>
            </a:r>
          </a:p>
        </p:txBody>
      </p:sp>
      <p:sp>
        <p:nvSpPr>
          <p:cNvPr name="Freeform 11" id="11"/>
          <p:cNvSpPr/>
          <p:nvPr/>
        </p:nvSpPr>
        <p:spPr>
          <a:xfrm flipH="false" flipV="false" rot="0">
            <a:off x="9628806" y="3032713"/>
            <a:ext cx="2827109" cy="2827109"/>
          </a:xfrm>
          <a:custGeom>
            <a:avLst/>
            <a:gdLst/>
            <a:ahLst/>
            <a:cxnLst/>
            <a:rect r="r" b="b" t="t" l="l"/>
            <a:pathLst>
              <a:path h="2827109" w="2827109">
                <a:moveTo>
                  <a:pt x="0" y="0"/>
                </a:moveTo>
                <a:lnTo>
                  <a:pt x="2827109" y="0"/>
                </a:lnTo>
                <a:lnTo>
                  <a:pt x="2827109" y="2827109"/>
                </a:lnTo>
                <a:lnTo>
                  <a:pt x="0" y="2827109"/>
                </a:lnTo>
                <a:lnTo>
                  <a:pt x="0" y="0"/>
                </a:lnTo>
                <a:close/>
              </a:path>
            </a:pathLst>
          </a:custGeom>
          <a:blipFill>
            <a:blip r:embed="rId5"/>
            <a:stretch>
              <a:fillRect l="0" t="0" r="0" b="0"/>
            </a:stretch>
          </a:blipFill>
        </p:spPr>
      </p:sp>
      <p:sp>
        <p:nvSpPr>
          <p:cNvPr name="Freeform 12" id="12"/>
          <p:cNvSpPr/>
          <p:nvPr/>
        </p:nvSpPr>
        <p:spPr>
          <a:xfrm flipH="false" flipV="false" rot="-5400000">
            <a:off x="5697844" y="2738697"/>
            <a:ext cx="2272621" cy="3415141"/>
          </a:xfrm>
          <a:custGeom>
            <a:avLst/>
            <a:gdLst/>
            <a:ahLst/>
            <a:cxnLst/>
            <a:rect r="r" b="b" t="t" l="l"/>
            <a:pathLst>
              <a:path h="3415141" w="2272621">
                <a:moveTo>
                  <a:pt x="0" y="0"/>
                </a:moveTo>
                <a:lnTo>
                  <a:pt x="2272622" y="0"/>
                </a:lnTo>
                <a:lnTo>
                  <a:pt x="2272622" y="3415141"/>
                </a:lnTo>
                <a:lnTo>
                  <a:pt x="0" y="3415141"/>
                </a:lnTo>
                <a:lnTo>
                  <a:pt x="0" y="0"/>
                </a:lnTo>
                <a:close/>
              </a:path>
            </a:pathLst>
          </a:custGeom>
          <a:blipFill>
            <a:blip r:embed="rId6"/>
            <a:stretch>
              <a:fillRect l="0" t="0" r="0" b="0"/>
            </a:stretch>
          </a:blipFill>
        </p:spPr>
      </p:sp>
      <p:sp>
        <p:nvSpPr>
          <p:cNvPr name="TextBox 13" id="13"/>
          <p:cNvSpPr txBox="true"/>
          <p:nvPr/>
        </p:nvSpPr>
        <p:spPr>
          <a:xfrm rot="0">
            <a:off x="9328335" y="6123190"/>
            <a:ext cx="3428052" cy="686605"/>
          </a:xfrm>
          <a:prstGeom prst="rect">
            <a:avLst/>
          </a:prstGeom>
        </p:spPr>
        <p:txBody>
          <a:bodyPr anchor="t" rtlCol="false" tIns="0" lIns="0" bIns="0" rIns="0">
            <a:spAutoFit/>
          </a:bodyPr>
          <a:lstStyle/>
          <a:p>
            <a:pPr algn="ctr">
              <a:lnSpc>
                <a:spcPts val="2657"/>
              </a:lnSpc>
            </a:pPr>
            <a:r>
              <a:rPr lang="en-US" sz="2416">
                <a:solidFill>
                  <a:srgbClr val="000000"/>
                </a:solidFill>
                <a:latin typeface="Lato"/>
              </a:rPr>
              <a:t>MFRC-522 RFID module </a:t>
            </a:r>
          </a:p>
          <a:p>
            <a:pPr algn="ctr">
              <a:lnSpc>
                <a:spcPts val="2657"/>
              </a:lnSpc>
              <a:spcBef>
                <a:spcPct val="0"/>
              </a:spcBef>
            </a:pPr>
            <a:r>
              <a:rPr lang="en-US" sz="2416">
                <a:solidFill>
                  <a:srgbClr val="000000"/>
                </a:solidFill>
                <a:latin typeface="Lato"/>
              </a:rPr>
              <a:t> UHF RFID reader</a:t>
            </a:r>
          </a:p>
        </p:txBody>
      </p:sp>
      <p:sp>
        <p:nvSpPr>
          <p:cNvPr name="TextBox 14" id="14"/>
          <p:cNvSpPr txBox="true"/>
          <p:nvPr/>
        </p:nvSpPr>
        <p:spPr>
          <a:xfrm rot="0">
            <a:off x="5536747" y="6149323"/>
            <a:ext cx="1767959" cy="322987"/>
          </a:xfrm>
          <a:prstGeom prst="rect">
            <a:avLst/>
          </a:prstGeom>
        </p:spPr>
        <p:txBody>
          <a:bodyPr anchor="t" rtlCol="false" tIns="0" lIns="0" bIns="0" rIns="0">
            <a:spAutoFit/>
          </a:bodyPr>
          <a:lstStyle/>
          <a:p>
            <a:pPr algn="ctr">
              <a:lnSpc>
                <a:spcPts val="2400"/>
              </a:lnSpc>
              <a:spcBef>
                <a:spcPct val="0"/>
              </a:spcBef>
            </a:pPr>
            <a:r>
              <a:rPr lang="en-US" sz="2182">
                <a:solidFill>
                  <a:srgbClr val="000000"/>
                </a:solidFill>
                <a:latin typeface="Lato"/>
              </a:rPr>
              <a:t>Raspberry Pi 3</a:t>
            </a:r>
          </a:p>
        </p:txBody>
      </p:sp>
      <p:sp>
        <p:nvSpPr>
          <p:cNvPr name="Freeform 15" id="15"/>
          <p:cNvSpPr/>
          <p:nvPr/>
        </p:nvSpPr>
        <p:spPr>
          <a:xfrm flipH="false" flipV="false" rot="0">
            <a:off x="13542996" y="3208273"/>
            <a:ext cx="3716304" cy="2475988"/>
          </a:xfrm>
          <a:custGeom>
            <a:avLst/>
            <a:gdLst/>
            <a:ahLst/>
            <a:cxnLst/>
            <a:rect r="r" b="b" t="t" l="l"/>
            <a:pathLst>
              <a:path h="2475988" w="3716304">
                <a:moveTo>
                  <a:pt x="0" y="0"/>
                </a:moveTo>
                <a:lnTo>
                  <a:pt x="3716304" y="0"/>
                </a:lnTo>
                <a:lnTo>
                  <a:pt x="3716304" y="2475988"/>
                </a:lnTo>
                <a:lnTo>
                  <a:pt x="0" y="2475988"/>
                </a:lnTo>
                <a:lnTo>
                  <a:pt x="0" y="0"/>
                </a:lnTo>
                <a:close/>
              </a:path>
            </a:pathLst>
          </a:custGeom>
          <a:blipFill>
            <a:blip r:embed="rId7"/>
            <a:stretch>
              <a:fillRect l="0" t="0" r="0" b="0"/>
            </a:stretch>
          </a:blipFill>
        </p:spPr>
      </p:sp>
      <p:sp>
        <p:nvSpPr>
          <p:cNvPr name="TextBox 16" id="16"/>
          <p:cNvSpPr txBox="true"/>
          <p:nvPr/>
        </p:nvSpPr>
        <p:spPr>
          <a:xfrm rot="0">
            <a:off x="13671148" y="6123190"/>
            <a:ext cx="2106737" cy="398331"/>
          </a:xfrm>
          <a:prstGeom prst="rect">
            <a:avLst/>
          </a:prstGeom>
        </p:spPr>
        <p:txBody>
          <a:bodyPr anchor="t" rtlCol="false" tIns="0" lIns="0" bIns="0" rIns="0">
            <a:spAutoFit/>
          </a:bodyPr>
          <a:lstStyle/>
          <a:p>
            <a:pPr algn="ctr">
              <a:lnSpc>
                <a:spcPts val="3013"/>
              </a:lnSpc>
              <a:spcBef>
                <a:spcPct val="0"/>
              </a:spcBef>
            </a:pPr>
            <a:r>
              <a:rPr lang="en-US" sz="2739">
                <a:solidFill>
                  <a:srgbClr val="000000"/>
                </a:solidFill>
                <a:latin typeface="Lato"/>
              </a:rPr>
              <a:t>flash Memory</a:t>
            </a:r>
          </a:p>
        </p:txBody>
      </p:sp>
      <p:sp>
        <p:nvSpPr>
          <p:cNvPr name="Freeform 17" id="17"/>
          <p:cNvSpPr/>
          <p:nvPr/>
        </p:nvSpPr>
        <p:spPr>
          <a:xfrm flipH="false" flipV="false" rot="0">
            <a:off x="7304706" y="6521521"/>
            <a:ext cx="3533671" cy="3274926"/>
          </a:xfrm>
          <a:custGeom>
            <a:avLst/>
            <a:gdLst/>
            <a:ahLst/>
            <a:cxnLst/>
            <a:rect r="r" b="b" t="t" l="l"/>
            <a:pathLst>
              <a:path h="3274926" w="3533671">
                <a:moveTo>
                  <a:pt x="0" y="0"/>
                </a:moveTo>
                <a:lnTo>
                  <a:pt x="3533671" y="0"/>
                </a:lnTo>
                <a:lnTo>
                  <a:pt x="3533671" y="3274926"/>
                </a:lnTo>
                <a:lnTo>
                  <a:pt x="0" y="3274926"/>
                </a:lnTo>
                <a:lnTo>
                  <a:pt x="0" y="0"/>
                </a:lnTo>
                <a:close/>
              </a:path>
            </a:pathLst>
          </a:custGeom>
          <a:blipFill>
            <a:blip r:embed="rId8"/>
            <a:stretch>
              <a:fillRect l="0" t="0" r="0" b="-1620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12683721" y="3968235"/>
            <a:ext cx="4575579" cy="4403995"/>
          </a:xfrm>
          <a:custGeom>
            <a:avLst/>
            <a:gdLst/>
            <a:ahLst/>
            <a:cxnLst/>
            <a:rect r="r" b="b" t="t" l="l"/>
            <a:pathLst>
              <a:path h="4403995" w="4575579">
                <a:moveTo>
                  <a:pt x="0" y="0"/>
                </a:moveTo>
                <a:lnTo>
                  <a:pt x="4575579" y="0"/>
                </a:lnTo>
                <a:lnTo>
                  <a:pt x="4575579" y="4403996"/>
                </a:lnTo>
                <a:lnTo>
                  <a:pt x="0" y="4403996"/>
                </a:lnTo>
                <a:lnTo>
                  <a:pt x="0" y="0"/>
                </a:lnTo>
                <a:close/>
              </a:path>
            </a:pathLst>
          </a:custGeom>
          <a:blipFill>
            <a:blip r:embed="rId4"/>
            <a:stretch>
              <a:fillRect l="0" t="0" r="0" b="0"/>
            </a:stretch>
          </a:blipFill>
        </p:spPr>
      </p:sp>
      <p:sp>
        <p:nvSpPr>
          <p:cNvPr name="TextBox 7" id="7"/>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19</a:t>
            </a:r>
          </a:p>
        </p:txBody>
      </p:sp>
      <p:sp>
        <p:nvSpPr>
          <p:cNvPr name="TextBox 8" id="8"/>
          <p:cNvSpPr txBox="true"/>
          <p:nvPr/>
        </p:nvSpPr>
        <p:spPr>
          <a:xfrm rot="0">
            <a:off x="1028700" y="1953041"/>
            <a:ext cx="7670742" cy="930275"/>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Failure Handling</a:t>
            </a:r>
          </a:p>
        </p:txBody>
      </p:sp>
      <p:sp>
        <p:nvSpPr>
          <p:cNvPr name="TextBox 9" id="9"/>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10" id="10"/>
          <p:cNvSpPr txBox="true"/>
          <p:nvPr/>
        </p:nvSpPr>
        <p:spPr>
          <a:xfrm rot="0">
            <a:off x="1531607" y="3410094"/>
            <a:ext cx="6792197" cy="5598033"/>
          </a:xfrm>
          <a:prstGeom prst="rect">
            <a:avLst/>
          </a:prstGeom>
        </p:spPr>
        <p:txBody>
          <a:bodyPr anchor="t" rtlCol="false" tIns="0" lIns="0" bIns="0" rIns="0">
            <a:spAutoFit/>
          </a:bodyPr>
          <a:lstStyle/>
          <a:p>
            <a:pPr marL="734059" indent="-367030" lvl="1">
              <a:lnSpc>
                <a:spcPts val="6425"/>
              </a:lnSpc>
              <a:buFont typeface="Arial"/>
              <a:buChar char="•"/>
            </a:pPr>
            <a:r>
              <a:rPr lang="en-US" sz="3399">
                <a:solidFill>
                  <a:srgbClr val="000000"/>
                </a:solidFill>
                <a:latin typeface="Lato Bold"/>
              </a:rPr>
              <a:t>Power Failure</a:t>
            </a:r>
          </a:p>
          <a:p>
            <a:pPr>
              <a:lnSpc>
                <a:spcPts val="6425"/>
              </a:lnSpc>
            </a:pPr>
            <a:r>
              <a:rPr lang="en-US" sz="3399">
                <a:solidFill>
                  <a:srgbClr val="000000"/>
                </a:solidFill>
                <a:latin typeface="Lato"/>
              </a:rPr>
              <a:t>         -&gt; Rechargeable LiPo batteries</a:t>
            </a:r>
          </a:p>
          <a:p>
            <a:pPr marL="734059" indent="-367030" lvl="1">
              <a:lnSpc>
                <a:spcPts val="6425"/>
              </a:lnSpc>
              <a:buFont typeface="Arial"/>
              <a:buChar char="•"/>
            </a:pPr>
            <a:r>
              <a:rPr lang="en-US" sz="3399">
                <a:solidFill>
                  <a:srgbClr val="000000"/>
                </a:solidFill>
                <a:latin typeface="Lato Bold"/>
              </a:rPr>
              <a:t>Network Failure</a:t>
            </a:r>
          </a:p>
          <a:p>
            <a:pPr>
              <a:lnSpc>
                <a:spcPts val="6425"/>
              </a:lnSpc>
            </a:pPr>
            <a:r>
              <a:rPr lang="en-US" sz="3399">
                <a:solidFill>
                  <a:srgbClr val="000000"/>
                </a:solidFill>
                <a:latin typeface="Lato Bold"/>
              </a:rPr>
              <a:t>          </a:t>
            </a:r>
            <a:r>
              <a:rPr lang="en-US" sz="3399">
                <a:solidFill>
                  <a:srgbClr val="000000"/>
                </a:solidFill>
                <a:latin typeface="Lato"/>
              </a:rPr>
              <a:t>-&gt; Local Data Storage</a:t>
            </a:r>
          </a:p>
          <a:p>
            <a:pPr>
              <a:lnSpc>
                <a:spcPts val="6425"/>
              </a:lnSpc>
            </a:pPr>
            <a:r>
              <a:rPr lang="en-US" sz="3399">
                <a:solidFill>
                  <a:srgbClr val="000000"/>
                </a:solidFill>
                <a:latin typeface="Lato"/>
              </a:rPr>
              <a:t>          -&gt; Resend</a:t>
            </a:r>
          </a:p>
          <a:p>
            <a:pPr marL="734059" indent="-367030" lvl="1">
              <a:lnSpc>
                <a:spcPts val="6425"/>
              </a:lnSpc>
              <a:buFont typeface="Arial"/>
              <a:buChar char="•"/>
            </a:pPr>
            <a:r>
              <a:rPr lang="en-US" sz="3399">
                <a:solidFill>
                  <a:srgbClr val="000000"/>
                </a:solidFill>
                <a:latin typeface="Lato Bold"/>
              </a:rPr>
              <a:t>Device Failure</a:t>
            </a:r>
          </a:p>
          <a:p>
            <a:pPr>
              <a:lnSpc>
                <a:spcPts val="6425"/>
              </a:lnSpc>
            </a:pPr>
            <a:r>
              <a:rPr lang="en-US" sz="3399">
                <a:solidFill>
                  <a:srgbClr val="000000"/>
                </a:solidFill>
                <a:latin typeface="Lato Bold"/>
              </a:rPr>
              <a:t>          </a:t>
            </a:r>
            <a:r>
              <a:rPr lang="en-US" sz="3399">
                <a:solidFill>
                  <a:srgbClr val="000000"/>
                </a:solidFill>
                <a:latin typeface="Lato"/>
              </a:rPr>
              <a:t>-&gt; Device Replacement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9705"/>
              <a:ext cx="2187396" cy="497133"/>
            </a:xfrm>
            <a:prstGeom prst="rect">
              <a:avLst/>
            </a:prstGeom>
          </p:spPr>
          <p:txBody>
            <a:bodyPr anchor="t" rtlCol="false" tIns="0" lIns="0" bIns="0" rIns="0">
              <a:spAutoFit/>
            </a:bodyPr>
            <a:lstStyle/>
            <a:p>
              <a:pPr algn="ctr">
                <a:lnSpc>
                  <a:spcPts val="2610"/>
                </a:lnSpc>
              </a:pPr>
              <a:r>
                <a:rPr lang="en-US" sz="2748">
                  <a:solidFill>
                    <a:srgbClr val="081F32"/>
                  </a:solidFill>
                  <a:latin typeface="HK Grotesk Bold"/>
                </a:rPr>
                <a:t>Event</a:t>
              </a:r>
              <a:r>
                <a:rPr lang="en-US" sz="2748">
                  <a:solidFill>
                    <a:srgbClr val="081F32"/>
                  </a:solidFill>
                  <a:latin typeface="HK Grotesk Bold"/>
                </a:rPr>
                <a:t>Flow</a:t>
              </a:r>
            </a:p>
          </p:txBody>
        </p:sp>
      </p:grpSp>
      <p:grpSp>
        <p:nvGrpSpPr>
          <p:cNvPr name="Group 6" id="6"/>
          <p:cNvGrpSpPr>
            <a:grpSpLocks noChangeAspect="true"/>
          </p:cNvGrpSpPr>
          <p:nvPr/>
        </p:nvGrpSpPr>
        <p:grpSpPr>
          <a:xfrm rot="0">
            <a:off x="1028700" y="5911172"/>
            <a:ext cx="1716954" cy="171694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8" id="8"/>
          <p:cNvGrpSpPr>
            <a:grpSpLocks noChangeAspect="true"/>
          </p:cNvGrpSpPr>
          <p:nvPr/>
        </p:nvGrpSpPr>
        <p:grpSpPr>
          <a:xfrm rot="0">
            <a:off x="6493228" y="5911172"/>
            <a:ext cx="1716954" cy="1716947"/>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6666" r="0" b="-16666"/>
              </a:stretch>
            </a:blipFill>
          </p:spPr>
        </p:sp>
      </p:grpSp>
      <p:grpSp>
        <p:nvGrpSpPr>
          <p:cNvPr name="Group 10" id="10"/>
          <p:cNvGrpSpPr>
            <a:grpSpLocks noChangeAspect="true"/>
          </p:cNvGrpSpPr>
          <p:nvPr/>
        </p:nvGrpSpPr>
        <p:grpSpPr>
          <a:xfrm rot="0">
            <a:off x="1028700" y="3592151"/>
            <a:ext cx="1716954" cy="1716947"/>
            <a:chOff x="0" y="0"/>
            <a:chExt cx="6350000" cy="6349975"/>
          </a:xfrm>
        </p:grpSpPr>
        <p:sp>
          <p:nvSpPr>
            <p:cNvPr name="Freeform 11" id="11"/>
            <p:cNvSpPr/>
            <p:nvPr/>
          </p:nvSpPr>
          <p:spPr>
            <a:xfrm flipH="false" flipV="false" rot="54000">
              <a:off x="-27151" y="-27151"/>
              <a:ext cx="6404301" cy="6404277"/>
            </a:xfrm>
            <a:custGeom>
              <a:avLst/>
              <a:gdLst/>
              <a:ahLst/>
              <a:cxnLst/>
              <a:rect r="r" b="b" t="t" l="l"/>
              <a:pathLst>
                <a:path h="6404277" w="6404301">
                  <a:moveTo>
                    <a:pt x="6376760" y="3152306"/>
                  </a:moveTo>
                  <a:cubicBezTo>
                    <a:pt x="6404302" y="4905515"/>
                    <a:pt x="5005282" y="6349191"/>
                    <a:pt x="3252022" y="6376734"/>
                  </a:cubicBezTo>
                  <a:cubicBezTo>
                    <a:pt x="1498736" y="6404277"/>
                    <a:pt x="55085" y="5005256"/>
                    <a:pt x="27543" y="3252047"/>
                  </a:cubicBezTo>
                  <a:cubicBezTo>
                    <a:pt x="0" y="1498749"/>
                    <a:pt x="1398995" y="55085"/>
                    <a:pt x="3152280" y="27543"/>
                  </a:cubicBezTo>
                  <a:cubicBezTo>
                    <a:pt x="4905566" y="0"/>
                    <a:pt x="6349217" y="1399008"/>
                    <a:pt x="6376760" y="3152306"/>
                  </a:cubicBezTo>
                  <a:close/>
                </a:path>
              </a:pathLst>
            </a:custGeom>
            <a:blipFill>
              <a:blip r:embed="rId6"/>
              <a:stretch>
                <a:fillRect l="-2632" t="0" r="0" b="-1574"/>
              </a:stretch>
            </a:blipFill>
          </p:spPr>
        </p:sp>
      </p:grpSp>
      <p:grpSp>
        <p:nvGrpSpPr>
          <p:cNvPr name="Group 12" id="12"/>
          <p:cNvGrpSpPr>
            <a:grpSpLocks noChangeAspect="true"/>
          </p:cNvGrpSpPr>
          <p:nvPr/>
        </p:nvGrpSpPr>
        <p:grpSpPr>
          <a:xfrm rot="0">
            <a:off x="11955679" y="3592151"/>
            <a:ext cx="1716954" cy="1716947"/>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154" t="0" r="-2154" b="0"/>
              </a:stretch>
            </a:blipFill>
          </p:spPr>
        </p:sp>
      </p:grpSp>
      <p:sp>
        <p:nvSpPr>
          <p:cNvPr name="TextBox 14" id="14"/>
          <p:cNvSpPr txBox="true"/>
          <p:nvPr/>
        </p:nvSpPr>
        <p:spPr>
          <a:xfrm rot="0">
            <a:off x="2991827" y="4063910"/>
            <a:ext cx="3501156" cy="428625"/>
          </a:xfrm>
          <a:prstGeom prst="rect">
            <a:avLst/>
          </a:prstGeom>
        </p:spPr>
        <p:txBody>
          <a:bodyPr anchor="t" rtlCol="false" tIns="0" lIns="0" bIns="0" rIns="0">
            <a:spAutoFit/>
          </a:bodyPr>
          <a:lstStyle/>
          <a:p>
            <a:pPr>
              <a:lnSpc>
                <a:spcPts val="3299"/>
              </a:lnSpc>
            </a:pPr>
            <a:r>
              <a:rPr lang="en-US" sz="2999">
                <a:solidFill>
                  <a:srgbClr val="081F32"/>
                </a:solidFill>
                <a:latin typeface="HK Grotesk Medium"/>
              </a:rPr>
              <a:t>Ravindu Abesinghe</a:t>
            </a:r>
          </a:p>
        </p:txBody>
      </p:sp>
      <p:grpSp>
        <p:nvGrpSpPr>
          <p:cNvPr name="Group 15" id="15"/>
          <p:cNvGrpSpPr>
            <a:grpSpLocks noChangeAspect="true"/>
          </p:cNvGrpSpPr>
          <p:nvPr/>
        </p:nvGrpSpPr>
        <p:grpSpPr>
          <a:xfrm rot="0">
            <a:off x="6492983" y="3592151"/>
            <a:ext cx="1716954" cy="1716947"/>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0" r="0" b="-33333"/>
              </a:stretch>
            </a:blipFill>
          </p:spPr>
        </p:sp>
      </p:grpSp>
      <p:sp>
        <p:nvSpPr>
          <p:cNvPr name="TextBox 17" id="17"/>
          <p:cNvSpPr txBox="true"/>
          <p:nvPr/>
        </p:nvSpPr>
        <p:spPr>
          <a:xfrm rot="0">
            <a:off x="1028700" y="1823083"/>
            <a:ext cx="7433794" cy="866775"/>
          </a:xfrm>
          <a:prstGeom prst="rect">
            <a:avLst/>
          </a:prstGeom>
        </p:spPr>
        <p:txBody>
          <a:bodyPr anchor="t" rtlCol="false" tIns="0" lIns="0" bIns="0" rIns="0">
            <a:spAutoFit/>
          </a:bodyPr>
          <a:lstStyle/>
          <a:p>
            <a:pPr>
              <a:lnSpc>
                <a:spcPts val="6600"/>
              </a:lnSpc>
            </a:pPr>
            <a:r>
              <a:rPr lang="en-US" sz="6000">
                <a:solidFill>
                  <a:srgbClr val="081F32"/>
                </a:solidFill>
                <a:latin typeface="HK Grotesk Bold"/>
              </a:rPr>
              <a:t>Meet Our Team</a:t>
            </a:r>
          </a:p>
        </p:txBody>
      </p:sp>
      <p:sp>
        <p:nvSpPr>
          <p:cNvPr name="TextBox 18" id="18"/>
          <p:cNvSpPr txBox="true"/>
          <p:nvPr/>
        </p:nvSpPr>
        <p:spPr>
          <a:xfrm rot="0">
            <a:off x="2991827" y="6382930"/>
            <a:ext cx="2615331" cy="428625"/>
          </a:xfrm>
          <a:prstGeom prst="rect">
            <a:avLst/>
          </a:prstGeom>
        </p:spPr>
        <p:txBody>
          <a:bodyPr anchor="t" rtlCol="false" tIns="0" lIns="0" bIns="0" rIns="0">
            <a:spAutoFit/>
          </a:bodyPr>
          <a:lstStyle/>
          <a:p>
            <a:pPr>
              <a:lnSpc>
                <a:spcPts val="3299"/>
              </a:lnSpc>
            </a:pPr>
            <a:r>
              <a:rPr lang="en-US" sz="2999">
                <a:solidFill>
                  <a:srgbClr val="081F32"/>
                </a:solidFill>
                <a:latin typeface="HK Grotesk Medium"/>
              </a:rPr>
              <a:t>Shenal Mendis</a:t>
            </a:r>
          </a:p>
        </p:txBody>
      </p:sp>
      <p:sp>
        <p:nvSpPr>
          <p:cNvPr name="TextBox 19" id="19"/>
          <p:cNvSpPr txBox="true"/>
          <p:nvPr/>
        </p:nvSpPr>
        <p:spPr>
          <a:xfrm rot="0">
            <a:off x="8456355" y="6382930"/>
            <a:ext cx="3501400" cy="428625"/>
          </a:xfrm>
          <a:prstGeom prst="rect">
            <a:avLst/>
          </a:prstGeom>
        </p:spPr>
        <p:txBody>
          <a:bodyPr anchor="t" rtlCol="false" tIns="0" lIns="0" bIns="0" rIns="0">
            <a:spAutoFit/>
          </a:bodyPr>
          <a:lstStyle/>
          <a:p>
            <a:pPr>
              <a:lnSpc>
                <a:spcPts val="3299"/>
              </a:lnSpc>
            </a:pPr>
            <a:r>
              <a:rPr lang="en-US" sz="2999">
                <a:solidFill>
                  <a:srgbClr val="081F32"/>
                </a:solidFill>
                <a:latin typeface="HK Grotesk Medium"/>
              </a:rPr>
              <a:t>Prageeth Dananjaya</a:t>
            </a:r>
          </a:p>
        </p:txBody>
      </p:sp>
      <p:sp>
        <p:nvSpPr>
          <p:cNvPr name="TextBox 20" id="20"/>
          <p:cNvSpPr txBox="true"/>
          <p:nvPr/>
        </p:nvSpPr>
        <p:spPr>
          <a:xfrm rot="0">
            <a:off x="13918806" y="4063910"/>
            <a:ext cx="2615331" cy="428625"/>
          </a:xfrm>
          <a:prstGeom prst="rect">
            <a:avLst/>
          </a:prstGeom>
        </p:spPr>
        <p:txBody>
          <a:bodyPr anchor="t" rtlCol="false" tIns="0" lIns="0" bIns="0" rIns="0">
            <a:spAutoFit/>
          </a:bodyPr>
          <a:lstStyle/>
          <a:p>
            <a:pPr>
              <a:lnSpc>
                <a:spcPts val="3299"/>
              </a:lnSpc>
            </a:pPr>
            <a:r>
              <a:rPr lang="en-US" sz="2999">
                <a:solidFill>
                  <a:srgbClr val="081F32"/>
                </a:solidFill>
                <a:latin typeface="HK Grotesk Medium"/>
              </a:rPr>
              <a:t>Nipuni Sathya</a:t>
            </a:r>
          </a:p>
        </p:txBody>
      </p:sp>
      <p:sp>
        <p:nvSpPr>
          <p:cNvPr name="TextBox 21" id="21"/>
          <p:cNvSpPr txBox="true"/>
          <p:nvPr/>
        </p:nvSpPr>
        <p:spPr>
          <a:xfrm rot="0">
            <a:off x="2991827" y="6735991"/>
            <a:ext cx="2080100" cy="371475"/>
          </a:xfrm>
          <a:prstGeom prst="rect">
            <a:avLst/>
          </a:prstGeom>
        </p:spPr>
        <p:txBody>
          <a:bodyPr anchor="t" rtlCol="false" tIns="0" lIns="0" bIns="0" rIns="0">
            <a:spAutoFit/>
          </a:bodyPr>
          <a:lstStyle/>
          <a:p>
            <a:pPr>
              <a:lnSpc>
                <a:spcPts val="3000"/>
              </a:lnSpc>
            </a:pPr>
            <a:r>
              <a:rPr lang="en-US" sz="2000">
                <a:solidFill>
                  <a:srgbClr val="0963CD"/>
                </a:solidFill>
                <a:latin typeface="Lato Bold"/>
              </a:rPr>
              <a:t>E/19/240</a:t>
            </a:r>
          </a:p>
        </p:txBody>
      </p:sp>
      <p:sp>
        <p:nvSpPr>
          <p:cNvPr name="TextBox 22" id="22"/>
          <p:cNvSpPr txBox="true"/>
          <p:nvPr/>
        </p:nvSpPr>
        <p:spPr>
          <a:xfrm rot="0">
            <a:off x="8456355" y="6735991"/>
            <a:ext cx="2080100" cy="371475"/>
          </a:xfrm>
          <a:prstGeom prst="rect">
            <a:avLst/>
          </a:prstGeom>
        </p:spPr>
        <p:txBody>
          <a:bodyPr anchor="t" rtlCol="false" tIns="0" lIns="0" bIns="0" rIns="0">
            <a:spAutoFit/>
          </a:bodyPr>
          <a:lstStyle/>
          <a:p>
            <a:pPr>
              <a:lnSpc>
                <a:spcPts val="3000"/>
              </a:lnSpc>
            </a:pPr>
            <a:r>
              <a:rPr lang="en-US" sz="2000">
                <a:solidFill>
                  <a:srgbClr val="0963CD"/>
                </a:solidFill>
                <a:latin typeface="Lato Bold"/>
              </a:rPr>
              <a:t>E/19/431</a:t>
            </a:r>
          </a:p>
        </p:txBody>
      </p:sp>
      <p:sp>
        <p:nvSpPr>
          <p:cNvPr name="TextBox 23" id="23"/>
          <p:cNvSpPr txBox="true"/>
          <p:nvPr/>
        </p:nvSpPr>
        <p:spPr>
          <a:xfrm rot="0">
            <a:off x="2991827" y="4416970"/>
            <a:ext cx="2080100" cy="371475"/>
          </a:xfrm>
          <a:prstGeom prst="rect">
            <a:avLst/>
          </a:prstGeom>
        </p:spPr>
        <p:txBody>
          <a:bodyPr anchor="t" rtlCol="false" tIns="0" lIns="0" bIns="0" rIns="0">
            <a:spAutoFit/>
          </a:bodyPr>
          <a:lstStyle/>
          <a:p>
            <a:pPr>
              <a:lnSpc>
                <a:spcPts val="3000"/>
              </a:lnSpc>
            </a:pPr>
            <a:r>
              <a:rPr lang="en-US" sz="2000">
                <a:solidFill>
                  <a:srgbClr val="0963CD"/>
                </a:solidFill>
                <a:latin typeface="Lato Bold"/>
              </a:rPr>
              <a:t>E/19/004</a:t>
            </a:r>
          </a:p>
        </p:txBody>
      </p:sp>
      <p:sp>
        <p:nvSpPr>
          <p:cNvPr name="TextBox 24" id="24"/>
          <p:cNvSpPr txBox="true"/>
          <p:nvPr/>
        </p:nvSpPr>
        <p:spPr>
          <a:xfrm rot="0">
            <a:off x="13918806" y="4416970"/>
            <a:ext cx="2080100" cy="371475"/>
          </a:xfrm>
          <a:prstGeom prst="rect">
            <a:avLst/>
          </a:prstGeom>
        </p:spPr>
        <p:txBody>
          <a:bodyPr anchor="t" rtlCol="false" tIns="0" lIns="0" bIns="0" rIns="0">
            <a:spAutoFit/>
          </a:bodyPr>
          <a:lstStyle/>
          <a:p>
            <a:pPr>
              <a:lnSpc>
                <a:spcPts val="3000"/>
              </a:lnSpc>
            </a:pPr>
            <a:r>
              <a:rPr lang="en-US" sz="2000">
                <a:solidFill>
                  <a:srgbClr val="0963CD"/>
                </a:solidFill>
                <a:latin typeface="Lato Bold"/>
              </a:rPr>
              <a:t>E/19/167</a:t>
            </a:r>
          </a:p>
        </p:txBody>
      </p:sp>
      <p:sp>
        <p:nvSpPr>
          <p:cNvPr name="TextBox 25" id="25"/>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2.</a:t>
            </a:r>
          </a:p>
        </p:txBody>
      </p:sp>
      <p:sp>
        <p:nvSpPr>
          <p:cNvPr name="TextBox 26" id="26"/>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27" id="27"/>
          <p:cNvSpPr txBox="true"/>
          <p:nvPr/>
        </p:nvSpPr>
        <p:spPr>
          <a:xfrm rot="0">
            <a:off x="8456110" y="4063910"/>
            <a:ext cx="3338663" cy="428625"/>
          </a:xfrm>
          <a:prstGeom prst="rect">
            <a:avLst/>
          </a:prstGeom>
        </p:spPr>
        <p:txBody>
          <a:bodyPr anchor="t" rtlCol="false" tIns="0" lIns="0" bIns="0" rIns="0">
            <a:spAutoFit/>
          </a:bodyPr>
          <a:lstStyle/>
          <a:p>
            <a:pPr>
              <a:lnSpc>
                <a:spcPts val="3299"/>
              </a:lnSpc>
            </a:pPr>
            <a:r>
              <a:rPr lang="en-US" sz="2999">
                <a:solidFill>
                  <a:srgbClr val="081F32"/>
                </a:solidFill>
                <a:latin typeface="HK Grotesk Medium"/>
              </a:rPr>
              <a:t>Nilakshi Induwara</a:t>
            </a:r>
          </a:p>
        </p:txBody>
      </p:sp>
      <p:sp>
        <p:nvSpPr>
          <p:cNvPr name="TextBox 28" id="28"/>
          <p:cNvSpPr txBox="true"/>
          <p:nvPr/>
        </p:nvSpPr>
        <p:spPr>
          <a:xfrm rot="0">
            <a:off x="8456110" y="4416970"/>
            <a:ext cx="2080100" cy="371475"/>
          </a:xfrm>
          <a:prstGeom prst="rect">
            <a:avLst/>
          </a:prstGeom>
        </p:spPr>
        <p:txBody>
          <a:bodyPr anchor="t" rtlCol="false" tIns="0" lIns="0" bIns="0" rIns="0">
            <a:spAutoFit/>
          </a:bodyPr>
          <a:lstStyle/>
          <a:p>
            <a:pPr>
              <a:lnSpc>
                <a:spcPts val="3000"/>
              </a:lnSpc>
            </a:pPr>
            <a:r>
              <a:rPr lang="en-US" sz="2000">
                <a:solidFill>
                  <a:srgbClr val="0963CD"/>
                </a:solidFill>
                <a:latin typeface="Lato Bold"/>
              </a:rPr>
              <a:t>E/19/028</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596351" cy="718991"/>
            <a:chOff x="0" y="0"/>
            <a:chExt cx="3461802" cy="958654"/>
          </a:xfrm>
        </p:grpSpPr>
        <p:sp>
          <p:nvSpPr>
            <p:cNvPr name="Freeform 3" id="3"/>
            <p:cNvSpPr/>
            <p:nvPr/>
          </p:nvSpPr>
          <p:spPr>
            <a:xfrm flipH="false" flipV="false" rot="0">
              <a:off x="180142" y="0"/>
              <a:ext cx="641227" cy="958654"/>
            </a:xfrm>
            <a:custGeom>
              <a:avLst/>
              <a:gdLst/>
              <a:ahLst/>
              <a:cxnLst/>
              <a:rect r="r" b="b" t="t" l="l"/>
              <a:pathLst>
                <a:path h="958654" w="641227">
                  <a:moveTo>
                    <a:pt x="0" y="0"/>
                  </a:moveTo>
                  <a:lnTo>
                    <a:pt x="641226" y="0"/>
                  </a:lnTo>
                  <a:lnTo>
                    <a:pt x="641226" y="958654"/>
                  </a:lnTo>
                  <a:lnTo>
                    <a:pt x="0" y="958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10010"/>
              <a:ext cx="360283" cy="538635"/>
            </a:xfrm>
            <a:custGeom>
              <a:avLst/>
              <a:gdLst/>
              <a:ahLst/>
              <a:cxnLst/>
              <a:rect r="r" b="b" t="t" l="l"/>
              <a:pathLst>
                <a:path h="538635" w="360283">
                  <a:moveTo>
                    <a:pt x="0" y="0"/>
                  </a:moveTo>
                  <a:lnTo>
                    <a:pt x="360283" y="0"/>
                  </a:lnTo>
                  <a:lnTo>
                    <a:pt x="360283" y="538634"/>
                  </a:lnTo>
                  <a:lnTo>
                    <a:pt x="0" y="5386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63621" y="219959"/>
              <a:ext cx="2498181" cy="490524"/>
            </a:xfrm>
            <a:prstGeom prst="rect">
              <a:avLst/>
            </a:prstGeom>
          </p:spPr>
          <p:txBody>
            <a:bodyPr anchor="t" rtlCol="false" tIns="0" lIns="0" bIns="0" rIns="0">
              <a:spAutoFit/>
            </a:bodyPr>
            <a:lstStyle/>
            <a:p>
              <a:pPr algn="ctr">
                <a:lnSpc>
                  <a:spcPts val="2601"/>
                </a:lnSpc>
              </a:pPr>
              <a:r>
                <a:rPr lang="en-US" sz="2738">
                  <a:solidFill>
                    <a:srgbClr val="081F32"/>
                  </a:solidFill>
                  <a:latin typeface="HK Grotesk Bold"/>
                </a:rPr>
                <a:t>Event</a:t>
              </a:r>
              <a:r>
                <a:rPr lang="en-US" sz="2738">
                  <a:solidFill>
                    <a:srgbClr val="081F32"/>
                  </a:solidFill>
                  <a:latin typeface="HK Grotesk Bold"/>
                </a:rPr>
                <a:t>Flow</a:t>
              </a:r>
            </a:p>
          </p:txBody>
        </p:sp>
      </p:grpSp>
      <p:sp>
        <p:nvSpPr>
          <p:cNvPr name="TextBox 6" id="6"/>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20.</a:t>
            </a:r>
          </a:p>
        </p:txBody>
      </p:sp>
      <p:sp>
        <p:nvSpPr>
          <p:cNvPr name="TextBox 7" id="7"/>
          <p:cNvSpPr txBox="true"/>
          <p:nvPr/>
        </p:nvSpPr>
        <p:spPr>
          <a:xfrm rot="0">
            <a:off x="1137663" y="3798361"/>
            <a:ext cx="8006337" cy="1835150"/>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Tentative</a:t>
            </a:r>
          </a:p>
          <a:p>
            <a:pPr>
              <a:lnSpc>
                <a:spcPts val="7150"/>
              </a:lnSpc>
            </a:pPr>
            <a:r>
              <a:rPr lang="en-US" sz="6500">
                <a:solidFill>
                  <a:srgbClr val="081F32"/>
                </a:solidFill>
                <a:latin typeface="HK Grotesk Bold"/>
              </a:rPr>
              <a:t> Budget</a:t>
            </a:r>
          </a:p>
        </p:txBody>
      </p:sp>
      <p:sp>
        <p:nvSpPr>
          <p:cNvPr name="TextBox 8" id="8"/>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graphicFrame>
        <p:nvGraphicFramePr>
          <p:cNvPr name="Table 9" id="9"/>
          <p:cNvGraphicFramePr>
            <a:graphicFrameLocks noGrp="true"/>
          </p:cNvGraphicFramePr>
          <p:nvPr/>
        </p:nvGraphicFramePr>
        <p:xfrm>
          <a:off x="6154483" y="1028700"/>
          <a:ext cx="10148320" cy="7753350"/>
        </p:xfrm>
        <a:graphic>
          <a:graphicData uri="http://schemas.openxmlformats.org/drawingml/2006/table">
            <a:tbl>
              <a:tblPr/>
              <a:tblGrid>
                <a:gridCol w="3503507"/>
                <a:gridCol w="1445417"/>
                <a:gridCol w="2677810"/>
                <a:gridCol w="2521585"/>
              </a:tblGrid>
              <a:tr h="853580">
                <a:tc>
                  <a:txBody>
                    <a:bodyPr anchor="t" rtlCol="false"/>
                    <a:lstStyle/>
                    <a:p>
                      <a:pPr algn="ctr">
                        <a:lnSpc>
                          <a:spcPts val="2100"/>
                        </a:lnSpc>
                        <a:defRPr/>
                      </a:pPr>
                      <a:r>
                        <a:rPr lang="en-US" sz="1500">
                          <a:solidFill>
                            <a:srgbClr val="FFFFFF"/>
                          </a:solidFill>
                          <a:latin typeface="HK Grotesk"/>
                        </a:rPr>
                        <a:t>Component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086D4"/>
                    </a:solidFill>
                  </a:tcPr>
                </a:tc>
                <a:tc>
                  <a:txBody>
                    <a:bodyPr anchor="t" rtlCol="false"/>
                    <a:lstStyle/>
                    <a:p>
                      <a:pPr algn="ctr">
                        <a:lnSpc>
                          <a:spcPts val="2100"/>
                        </a:lnSpc>
                        <a:defRPr/>
                      </a:pPr>
                      <a:r>
                        <a:rPr lang="en-US" sz="1500">
                          <a:solidFill>
                            <a:srgbClr val="FFFFFF"/>
                          </a:solidFill>
                          <a:latin typeface="HK Grotesk"/>
                        </a:rPr>
                        <a:t>Qty.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086D4"/>
                    </a:solidFill>
                  </a:tcPr>
                </a:tc>
                <a:tc>
                  <a:txBody>
                    <a:bodyPr anchor="t" rtlCol="false"/>
                    <a:lstStyle/>
                    <a:p>
                      <a:pPr algn="ctr">
                        <a:lnSpc>
                          <a:spcPts val="2100"/>
                        </a:lnSpc>
                        <a:defRPr/>
                      </a:pPr>
                      <a:r>
                        <a:rPr lang="en-US" sz="1500">
                          <a:solidFill>
                            <a:srgbClr val="FFFFFF"/>
                          </a:solidFill>
                          <a:latin typeface="HK Grotesk"/>
                        </a:rPr>
                        <a:t>Unit Price (LKR)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086D4"/>
                    </a:solidFill>
                  </a:tcPr>
                </a:tc>
                <a:tc>
                  <a:txBody>
                    <a:bodyPr anchor="t" rtlCol="false"/>
                    <a:lstStyle/>
                    <a:p>
                      <a:pPr algn="ctr">
                        <a:lnSpc>
                          <a:spcPts val="2100"/>
                        </a:lnSpc>
                        <a:defRPr/>
                      </a:pPr>
                      <a:r>
                        <a:rPr lang="en-US" sz="1500">
                          <a:solidFill>
                            <a:srgbClr val="FFFFFF"/>
                          </a:solidFill>
                          <a:latin typeface="HK Grotesk Bold"/>
                        </a:rPr>
                        <a:t>Cost (LKR)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086D4"/>
                    </a:solidFill>
                  </a:tcPr>
                </a:tc>
              </a:tr>
              <a:tr h="853580">
                <a:tc>
                  <a:txBody>
                    <a:bodyPr anchor="t" rtlCol="false"/>
                    <a:lstStyle/>
                    <a:p>
                      <a:pPr algn="ctr">
                        <a:lnSpc>
                          <a:spcPts val="2100"/>
                        </a:lnSpc>
                        <a:defRPr/>
                      </a:pPr>
                      <a:r>
                        <a:rPr lang="en-US" sz="1500">
                          <a:solidFill>
                            <a:srgbClr val="040606"/>
                          </a:solidFill>
                          <a:latin typeface="HK Grotesk"/>
                        </a:rPr>
                        <a:t>UHF RFID Reader Module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8A9AB"/>
                    </a:solidFill>
                  </a:tcPr>
                </a:tc>
                <a:tc>
                  <a:txBody>
                    <a:bodyPr anchor="t" rtlCol="false"/>
                    <a:lstStyle/>
                    <a:p>
                      <a:pPr algn="ctr">
                        <a:lnSpc>
                          <a:spcPts val="2100"/>
                        </a:lnSpc>
                        <a:defRPr/>
                      </a:pPr>
                      <a:r>
                        <a:rPr lang="en-US" sz="1500">
                          <a:solidFill>
                            <a:srgbClr val="040606"/>
                          </a:solidFill>
                          <a:latin typeface="HK Grotesk"/>
                        </a:rPr>
                        <a:t>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8A9AB"/>
                    </a:solidFill>
                  </a:tcPr>
                </a:tc>
                <a:tc>
                  <a:txBody>
                    <a:bodyPr anchor="t" rtlCol="false"/>
                    <a:lstStyle/>
                    <a:p>
                      <a:pPr algn="ctr">
                        <a:lnSpc>
                          <a:spcPts val="2100"/>
                        </a:lnSpc>
                        <a:defRPr/>
                      </a:pPr>
                      <a:r>
                        <a:rPr lang="en-US" sz="1500">
                          <a:solidFill>
                            <a:srgbClr val="040606"/>
                          </a:solidFill>
                          <a:latin typeface="HK Grotesk"/>
                        </a:rPr>
                        <a:t>33328</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8A9AB"/>
                    </a:solidFill>
                  </a:tcPr>
                </a:tc>
                <a:tc>
                  <a:txBody>
                    <a:bodyPr anchor="t" rtlCol="false"/>
                    <a:lstStyle/>
                    <a:p>
                      <a:pPr algn="ctr">
                        <a:lnSpc>
                          <a:spcPts val="2100"/>
                        </a:lnSpc>
                        <a:defRPr/>
                      </a:pPr>
                      <a:r>
                        <a:rPr lang="en-US" sz="1500">
                          <a:solidFill>
                            <a:srgbClr val="081F32"/>
                          </a:solidFill>
                          <a:latin typeface="HK Grotesk"/>
                        </a:rPr>
                        <a:t>33328</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78A9AB"/>
                    </a:solidFill>
                  </a:tcPr>
                </a:tc>
              </a:tr>
              <a:tr h="853580">
                <a:tc>
                  <a:txBody>
                    <a:bodyPr anchor="t" rtlCol="false"/>
                    <a:lstStyle/>
                    <a:p>
                      <a:pPr algn="ctr">
                        <a:lnSpc>
                          <a:spcPts val="2100"/>
                        </a:lnSpc>
                        <a:defRPr/>
                      </a:pPr>
                      <a:r>
                        <a:rPr lang="en-US" sz="1500">
                          <a:solidFill>
                            <a:srgbClr val="040606"/>
                          </a:solidFill>
                          <a:latin typeface="HK Grotesk"/>
                        </a:rPr>
                        <a:t>RFID tags(short range, Long range)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10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100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1000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r>
              <a:tr h="853580">
                <a:tc>
                  <a:txBody>
                    <a:bodyPr anchor="t" rtlCol="false"/>
                    <a:lstStyle/>
                    <a:p>
                      <a:pPr algn="ctr">
                        <a:lnSpc>
                          <a:spcPts val="2100"/>
                        </a:lnSpc>
                        <a:defRPr/>
                      </a:pPr>
                      <a:r>
                        <a:rPr lang="en-US" sz="1500">
                          <a:solidFill>
                            <a:srgbClr val="040606"/>
                          </a:solidFill>
                          <a:latin typeface="HK Grotesk"/>
                        </a:rPr>
                        <a:t>Flash Memory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500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81F32"/>
                          </a:solidFill>
                          <a:latin typeface="HK Grotesk"/>
                        </a:rPr>
                        <a:t>1000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r>
              <a:tr h="853580">
                <a:tc>
                  <a:txBody>
                    <a:bodyPr anchor="t" rtlCol="false"/>
                    <a:lstStyle/>
                    <a:p>
                      <a:pPr algn="ctr">
                        <a:lnSpc>
                          <a:spcPts val="2100"/>
                        </a:lnSpc>
                        <a:defRPr/>
                      </a:pPr>
                      <a:r>
                        <a:rPr lang="en-US" sz="1500">
                          <a:solidFill>
                            <a:srgbClr val="040606"/>
                          </a:solidFill>
                          <a:latin typeface="HK Grotesk"/>
                        </a:rPr>
                        <a:t>Li-Po battery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1980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81F32"/>
                          </a:solidFill>
                          <a:latin typeface="HK Grotesk"/>
                        </a:rPr>
                        <a:t>3960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r>
              <a:tr h="853580">
                <a:tc>
                  <a:txBody>
                    <a:bodyPr anchor="t" rtlCol="false"/>
                    <a:lstStyle/>
                    <a:p>
                      <a:pPr algn="ctr">
                        <a:lnSpc>
                          <a:spcPts val="2100"/>
                        </a:lnSpc>
                        <a:defRPr/>
                      </a:pPr>
                      <a:r>
                        <a:rPr lang="en-US" sz="1500">
                          <a:solidFill>
                            <a:srgbClr val="040606"/>
                          </a:solidFill>
                          <a:latin typeface="HK Grotesk"/>
                        </a:rPr>
                        <a:t>SPI SD Module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150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81F32"/>
                          </a:solidFill>
                          <a:latin typeface="HK Grotesk"/>
                        </a:rPr>
                        <a:t>300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r>
              <a:tr h="853580">
                <a:tc>
                  <a:txBody>
                    <a:bodyPr anchor="t" rtlCol="false"/>
                    <a:lstStyle/>
                    <a:p>
                      <a:pPr algn="ctr">
                        <a:lnSpc>
                          <a:spcPts val="2100"/>
                        </a:lnSpc>
                        <a:defRPr/>
                      </a:pPr>
                      <a:r>
                        <a:rPr lang="en-US" sz="1500">
                          <a:solidFill>
                            <a:srgbClr val="040606"/>
                          </a:solidFill>
                          <a:latin typeface="HK Grotesk"/>
                        </a:rPr>
                        <a:t>Charging Module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300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600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r>
              <a:tr h="853580">
                <a:tc>
                  <a:txBody>
                    <a:bodyPr anchor="t" rtlCol="false"/>
                    <a:lstStyle/>
                    <a:p>
                      <a:pPr algn="ctr">
                        <a:lnSpc>
                          <a:spcPts val="2100"/>
                        </a:lnSpc>
                        <a:defRPr/>
                      </a:pPr>
                      <a:r>
                        <a:rPr lang="en-US" sz="1500">
                          <a:solidFill>
                            <a:srgbClr val="040606"/>
                          </a:solidFill>
                          <a:latin typeface="HK Grotesk"/>
                        </a:rPr>
                        <a:t>Boost Power Supply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240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c>
                  <a:txBody>
                    <a:bodyPr anchor="t" rtlCol="false"/>
                    <a:lstStyle/>
                    <a:p>
                      <a:pPr algn="ctr">
                        <a:lnSpc>
                          <a:spcPts val="2100"/>
                        </a:lnSpc>
                        <a:defRPr/>
                      </a:pPr>
                      <a:r>
                        <a:rPr lang="en-US" sz="1500">
                          <a:solidFill>
                            <a:srgbClr val="040606"/>
                          </a:solidFill>
                          <a:latin typeface="HK Grotesk"/>
                        </a:rPr>
                        <a:t>480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0D7EA"/>
                    </a:solidFill>
                  </a:tcPr>
                </a:tc>
              </a:tr>
              <a:tr h="924711">
                <a:tc gridSpan="4">
                  <a:txBody>
                    <a:bodyPr anchor="t" rtlCol="false"/>
                    <a:lstStyle/>
                    <a:p>
                      <a:pPr algn="r">
                        <a:lnSpc>
                          <a:spcPts val="2520"/>
                        </a:lnSpc>
                        <a:defRPr/>
                      </a:pPr>
                      <a:r>
                        <a:rPr lang="en-US" sz="1800">
                          <a:solidFill>
                            <a:srgbClr val="FFFFFF"/>
                          </a:solidFill>
                          <a:latin typeface="HK Grotesk"/>
                        </a:rPr>
                        <a:t>TOTAL                                          40668 LKR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086D4"/>
                    </a:solidFill>
                  </a:tcPr>
                </a:tc>
                <a:tc hMerge="true">
                  <a:txBody>
                    <a:bodyPr anchor="t" rtlCol="false"/>
                    <a:lstStyle/>
                    <a:p>
                      <a:pPr algn="r">
                        <a:lnSpc>
                          <a:spcPts val="2520"/>
                        </a:lnSpc>
                        <a:defRPr/>
                      </a:pPr>
                      <a:r>
                        <a:rPr lang="en-US" sz="1800">
                          <a:solidFill>
                            <a:srgbClr val="FFFFFF"/>
                          </a:solidFill>
                          <a:latin typeface="HK Grotesk"/>
                        </a:rPr>
                        <a:t>TOTAL                                          40668 LKR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086D4"/>
                    </a:solidFill>
                  </a:tcPr>
                </a:tc>
                <a:tc hMerge="true">
                  <a:txBody>
                    <a:bodyPr anchor="t" rtlCol="false"/>
                    <a:lstStyle/>
                    <a:p>
                      <a:pPr algn="r">
                        <a:lnSpc>
                          <a:spcPts val="2520"/>
                        </a:lnSpc>
                        <a:defRPr/>
                      </a:pPr>
                      <a:r>
                        <a:rPr lang="en-US" sz="1800">
                          <a:solidFill>
                            <a:srgbClr val="FFFFFF"/>
                          </a:solidFill>
                          <a:latin typeface="HK Grotesk"/>
                        </a:rPr>
                        <a:t>TOTAL                                          40668 LKR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086D4"/>
                    </a:solidFill>
                  </a:tcPr>
                </a:tc>
                <a:tc hMerge="true">
                  <a:txBody>
                    <a:bodyPr anchor="t" rtlCol="false"/>
                    <a:lstStyle/>
                    <a:p>
                      <a:pPr algn="r">
                        <a:lnSpc>
                          <a:spcPts val="2520"/>
                        </a:lnSpc>
                        <a:defRPr/>
                      </a:pPr>
                      <a:r>
                        <a:rPr lang="en-US" sz="1800">
                          <a:solidFill>
                            <a:srgbClr val="FFFFFF"/>
                          </a:solidFill>
                          <a:latin typeface="HK Grotesk"/>
                        </a:rPr>
                        <a:t>TOTAL                                          40668 LKR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0086D4"/>
                    </a:solidFill>
                  </a:tcPr>
                </a:tc>
              </a:tr>
            </a:tbl>
          </a:graphicData>
        </a:graphic>
      </p:graphicFrame>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2564" y="-257547"/>
            <a:ext cx="19033127" cy="6660654"/>
          </a:xfrm>
          <a:custGeom>
            <a:avLst/>
            <a:gdLst/>
            <a:ahLst/>
            <a:cxnLst/>
            <a:rect r="r" b="b" t="t" l="l"/>
            <a:pathLst>
              <a:path h="6660654" w="19033127">
                <a:moveTo>
                  <a:pt x="0" y="0"/>
                </a:moveTo>
                <a:lnTo>
                  <a:pt x="19033128" y="0"/>
                </a:lnTo>
                <a:lnTo>
                  <a:pt x="19033128" y="6660654"/>
                </a:lnTo>
                <a:lnTo>
                  <a:pt x="0" y="6660654"/>
                </a:lnTo>
                <a:lnTo>
                  <a:pt x="0" y="0"/>
                </a:lnTo>
                <a:close/>
              </a:path>
            </a:pathLst>
          </a:custGeom>
          <a:blipFill>
            <a:blip r:embed="rId2"/>
            <a:stretch>
              <a:fillRect l="0" t="0" r="0" b="-90503"/>
            </a:stretch>
          </a:blipFill>
        </p:spPr>
      </p:sp>
      <p:grpSp>
        <p:nvGrpSpPr>
          <p:cNvPr name="Group 3" id="3"/>
          <p:cNvGrpSpPr/>
          <p:nvPr/>
        </p:nvGrpSpPr>
        <p:grpSpPr>
          <a:xfrm rot="0">
            <a:off x="6912756" y="808241"/>
            <a:ext cx="4462488" cy="1670239"/>
            <a:chOff x="0" y="0"/>
            <a:chExt cx="5949984" cy="2226985"/>
          </a:xfrm>
        </p:grpSpPr>
        <p:sp>
          <p:nvSpPr>
            <p:cNvPr name="Freeform 4" id="4"/>
            <p:cNvSpPr/>
            <p:nvPr/>
          </p:nvSpPr>
          <p:spPr>
            <a:xfrm flipH="false" flipV="false" rot="0">
              <a:off x="309619" y="0"/>
              <a:ext cx="1102110" cy="1647690"/>
            </a:xfrm>
            <a:custGeom>
              <a:avLst/>
              <a:gdLst/>
              <a:ahLst/>
              <a:cxnLst/>
              <a:rect r="r" b="b" t="t" l="l"/>
              <a:pathLst>
                <a:path h="1647690" w="1102110">
                  <a:moveTo>
                    <a:pt x="0" y="0"/>
                  </a:moveTo>
                  <a:lnTo>
                    <a:pt x="1102110" y="0"/>
                  </a:lnTo>
                  <a:lnTo>
                    <a:pt x="1102110" y="1647690"/>
                  </a:lnTo>
                  <a:lnTo>
                    <a:pt x="0" y="1647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60955"/>
              <a:ext cx="619238" cy="925780"/>
            </a:xfrm>
            <a:custGeom>
              <a:avLst/>
              <a:gdLst/>
              <a:ahLst/>
              <a:cxnLst/>
              <a:rect r="r" b="b" t="t" l="l"/>
              <a:pathLst>
                <a:path h="925780" w="619238">
                  <a:moveTo>
                    <a:pt x="0" y="0"/>
                  </a:moveTo>
                  <a:lnTo>
                    <a:pt x="619238" y="0"/>
                  </a:lnTo>
                  <a:lnTo>
                    <a:pt x="619238" y="925780"/>
                  </a:lnTo>
                  <a:lnTo>
                    <a:pt x="0" y="925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56227" y="403654"/>
              <a:ext cx="4293757" cy="1823331"/>
            </a:xfrm>
            <a:prstGeom prst="rect">
              <a:avLst/>
            </a:prstGeom>
          </p:spPr>
          <p:txBody>
            <a:bodyPr anchor="t" rtlCol="false" tIns="0" lIns="0" bIns="0" rIns="0">
              <a:spAutoFit/>
            </a:bodyPr>
            <a:lstStyle/>
            <a:p>
              <a:pPr algn="ctr">
                <a:lnSpc>
                  <a:spcPts val="5124"/>
                </a:lnSpc>
              </a:pPr>
              <a:r>
                <a:rPr lang="en-US" sz="5394">
                  <a:solidFill>
                    <a:srgbClr val="FFFFFF"/>
                  </a:solidFill>
                  <a:latin typeface="HK Grotesk Bold"/>
                </a:rPr>
                <a:t>Event</a:t>
              </a:r>
              <a:r>
                <a:rPr lang="en-US" sz="5394">
                  <a:solidFill>
                    <a:srgbClr val="FFFFFF"/>
                  </a:solidFill>
                  <a:latin typeface="HK Grotesk Bold"/>
                </a:rPr>
                <a:t>Flow</a:t>
              </a:r>
            </a:p>
          </p:txBody>
        </p:sp>
      </p:grpSp>
      <p:sp>
        <p:nvSpPr>
          <p:cNvPr name="TextBox 7" id="7"/>
          <p:cNvSpPr txBox="true"/>
          <p:nvPr/>
        </p:nvSpPr>
        <p:spPr>
          <a:xfrm rot="0">
            <a:off x="6965230" y="7075335"/>
            <a:ext cx="4357541" cy="2182965"/>
          </a:xfrm>
          <a:prstGeom prst="rect">
            <a:avLst/>
          </a:prstGeom>
        </p:spPr>
        <p:txBody>
          <a:bodyPr anchor="t" rtlCol="false" tIns="0" lIns="0" bIns="0" rIns="0">
            <a:spAutoFit/>
          </a:bodyPr>
          <a:lstStyle/>
          <a:p>
            <a:pPr algn="ctr">
              <a:lnSpc>
                <a:spcPts val="8204"/>
              </a:lnSpc>
            </a:pPr>
            <a:r>
              <a:rPr lang="en-US" sz="9430">
                <a:solidFill>
                  <a:srgbClr val="040606"/>
                </a:solidFill>
                <a:latin typeface="HK Grotesk Bold"/>
              </a:rPr>
              <a:t>THANK </a:t>
            </a:r>
          </a:p>
          <a:p>
            <a:pPr algn="ctr">
              <a:lnSpc>
                <a:spcPts val="8204"/>
              </a:lnSpc>
            </a:pPr>
            <a:r>
              <a:rPr lang="en-US" sz="9430">
                <a:solidFill>
                  <a:srgbClr val="040606"/>
                </a:solidFill>
                <a:latin typeface="HK Grotesk Bold"/>
              </a:rPr>
              <a:t>YOU! </a:t>
            </a:r>
          </a:p>
        </p:txBody>
      </p:sp>
      <p:sp>
        <p:nvSpPr>
          <p:cNvPr name="TextBox 8" id="8"/>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9" id="9"/>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2564" y="-257547"/>
            <a:ext cx="19033127" cy="6660654"/>
          </a:xfrm>
          <a:custGeom>
            <a:avLst/>
            <a:gdLst/>
            <a:ahLst/>
            <a:cxnLst/>
            <a:rect r="r" b="b" t="t" l="l"/>
            <a:pathLst>
              <a:path h="6660654" w="19033127">
                <a:moveTo>
                  <a:pt x="0" y="0"/>
                </a:moveTo>
                <a:lnTo>
                  <a:pt x="19033128" y="0"/>
                </a:lnTo>
                <a:lnTo>
                  <a:pt x="19033128" y="6660654"/>
                </a:lnTo>
                <a:lnTo>
                  <a:pt x="0" y="6660654"/>
                </a:lnTo>
                <a:lnTo>
                  <a:pt x="0" y="0"/>
                </a:lnTo>
                <a:close/>
              </a:path>
            </a:pathLst>
          </a:custGeom>
          <a:blipFill>
            <a:blip r:embed="rId2"/>
            <a:stretch>
              <a:fillRect l="0" t="0" r="0" b="-90384"/>
            </a:stretch>
          </a:blipFill>
        </p:spPr>
      </p:sp>
      <p:grpSp>
        <p:nvGrpSpPr>
          <p:cNvPr name="Group 3" id="3"/>
          <p:cNvGrpSpPr/>
          <p:nvPr/>
        </p:nvGrpSpPr>
        <p:grpSpPr>
          <a:xfrm rot="0">
            <a:off x="6912756" y="808241"/>
            <a:ext cx="4462488" cy="1670239"/>
            <a:chOff x="0" y="0"/>
            <a:chExt cx="5949984" cy="2226985"/>
          </a:xfrm>
        </p:grpSpPr>
        <p:sp>
          <p:nvSpPr>
            <p:cNvPr name="Freeform 4" id="4"/>
            <p:cNvSpPr/>
            <p:nvPr/>
          </p:nvSpPr>
          <p:spPr>
            <a:xfrm flipH="false" flipV="false" rot="0">
              <a:off x="309619" y="0"/>
              <a:ext cx="1102110" cy="1647690"/>
            </a:xfrm>
            <a:custGeom>
              <a:avLst/>
              <a:gdLst/>
              <a:ahLst/>
              <a:cxnLst/>
              <a:rect r="r" b="b" t="t" l="l"/>
              <a:pathLst>
                <a:path h="1647690" w="1102110">
                  <a:moveTo>
                    <a:pt x="0" y="0"/>
                  </a:moveTo>
                  <a:lnTo>
                    <a:pt x="1102110" y="0"/>
                  </a:lnTo>
                  <a:lnTo>
                    <a:pt x="1102110" y="1647690"/>
                  </a:lnTo>
                  <a:lnTo>
                    <a:pt x="0" y="1647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360955"/>
              <a:ext cx="619238" cy="925780"/>
            </a:xfrm>
            <a:custGeom>
              <a:avLst/>
              <a:gdLst/>
              <a:ahLst/>
              <a:cxnLst/>
              <a:rect r="r" b="b" t="t" l="l"/>
              <a:pathLst>
                <a:path h="925780" w="619238">
                  <a:moveTo>
                    <a:pt x="0" y="0"/>
                  </a:moveTo>
                  <a:lnTo>
                    <a:pt x="619238" y="0"/>
                  </a:lnTo>
                  <a:lnTo>
                    <a:pt x="619238" y="925780"/>
                  </a:lnTo>
                  <a:lnTo>
                    <a:pt x="0" y="9257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56227" y="403654"/>
              <a:ext cx="4293757" cy="1823331"/>
            </a:xfrm>
            <a:prstGeom prst="rect">
              <a:avLst/>
            </a:prstGeom>
          </p:spPr>
          <p:txBody>
            <a:bodyPr anchor="t" rtlCol="false" tIns="0" lIns="0" bIns="0" rIns="0">
              <a:spAutoFit/>
            </a:bodyPr>
            <a:lstStyle/>
            <a:p>
              <a:pPr algn="ctr">
                <a:lnSpc>
                  <a:spcPts val="5124"/>
                </a:lnSpc>
              </a:pPr>
              <a:r>
                <a:rPr lang="en-US" sz="5394">
                  <a:solidFill>
                    <a:srgbClr val="FFFFFF"/>
                  </a:solidFill>
                  <a:latin typeface="HK Grotesk Bold"/>
                </a:rPr>
                <a:t>Event</a:t>
              </a:r>
              <a:r>
                <a:rPr lang="en-US" sz="5394">
                  <a:solidFill>
                    <a:srgbClr val="FFFFFF"/>
                  </a:solidFill>
                  <a:latin typeface="HK Grotesk Bold"/>
                </a:rPr>
                <a:t>Flow</a:t>
              </a:r>
            </a:p>
          </p:txBody>
        </p:sp>
      </p:grpSp>
      <p:sp>
        <p:nvSpPr>
          <p:cNvPr name="TextBox 7" id="7"/>
          <p:cNvSpPr txBox="true"/>
          <p:nvPr/>
        </p:nvSpPr>
        <p:spPr>
          <a:xfrm rot="0">
            <a:off x="6867608" y="7075335"/>
            <a:ext cx="4552784" cy="1146225"/>
          </a:xfrm>
          <a:prstGeom prst="rect">
            <a:avLst/>
          </a:prstGeom>
        </p:spPr>
        <p:txBody>
          <a:bodyPr anchor="t" rtlCol="false" tIns="0" lIns="0" bIns="0" rIns="0">
            <a:spAutoFit/>
          </a:bodyPr>
          <a:lstStyle/>
          <a:p>
            <a:pPr algn="ctr">
              <a:lnSpc>
                <a:spcPts val="8204"/>
              </a:lnSpc>
            </a:pPr>
            <a:r>
              <a:rPr lang="en-US" sz="9430">
                <a:solidFill>
                  <a:srgbClr val="040606"/>
                </a:solidFill>
                <a:latin typeface="HK Grotesk Bold"/>
              </a:rPr>
              <a:t>Q and A </a:t>
            </a:r>
          </a:p>
        </p:txBody>
      </p:sp>
      <p:sp>
        <p:nvSpPr>
          <p:cNvPr name="TextBox 8" id="8"/>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9" id="9"/>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22.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0489" y="7118091"/>
            <a:ext cx="2852118" cy="609394"/>
            <a:chOff x="0" y="0"/>
            <a:chExt cx="751175" cy="160499"/>
          </a:xfrm>
        </p:grpSpPr>
        <p:sp>
          <p:nvSpPr>
            <p:cNvPr name="Freeform 3" id="3"/>
            <p:cNvSpPr/>
            <p:nvPr/>
          </p:nvSpPr>
          <p:spPr>
            <a:xfrm flipH="false" flipV="false" rot="0">
              <a:off x="0" y="0"/>
              <a:ext cx="751175" cy="160499"/>
            </a:xfrm>
            <a:custGeom>
              <a:avLst/>
              <a:gdLst/>
              <a:ahLst/>
              <a:cxnLst/>
              <a:rect r="r" b="b" t="t" l="l"/>
              <a:pathLst>
                <a:path h="160499" w="751175">
                  <a:moveTo>
                    <a:pt x="80249" y="0"/>
                  </a:moveTo>
                  <a:lnTo>
                    <a:pt x="670926" y="0"/>
                  </a:lnTo>
                  <a:cubicBezTo>
                    <a:pt x="715246" y="0"/>
                    <a:pt x="751175" y="35929"/>
                    <a:pt x="751175" y="80249"/>
                  </a:cubicBezTo>
                  <a:lnTo>
                    <a:pt x="751175" y="80249"/>
                  </a:lnTo>
                  <a:cubicBezTo>
                    <a:pt x="751175" y="101533"/>
                    <a:pt x="742720" y="121945"/>
                    <a:pt x="727671" y="136994"/>
                  </a:cubicBezTo>
                  <a:cubicBezTo>
                    <a:pt x="712621" y="152044"/>
                    <a:pt x="692209" y="160499"/>
                    <a:pt x="670926" y="160499"/>
                  </a:cubicBezTo>
                  <a:lnTo>
                    <a:pt x="80249" y="160499"/>
                  </a:lnTo>
                  <a:cubicBezTo>
                    <a:pt x="35929" y="160499"/>
                    <a:pt x="0" y="124570"/>
                    <a:pt x="0" y="80249"/>
                  </a:cubicBezTo>
                  <a:lnTo>
                    <a:pt x="0" y="80249"/>
                  </a:lnTo>
                  <a:cubicBezTo>
                    <a:pt x="0" y="35929"/>
                    <a:pt x="35929" y="0"/>
                    <a:pt x="80249" y="0"/>
                  </a:cubicBezTo>
                  <a:close/>
                </a:path>
              </a:pathLst>
            </a:custGeom>
            <a:solidFill>
              <a:srgbClr val="0963CD"/>
            </a:solidFill>
          </p:spPr>
        </p:sp>
        <p:sp>
          <p:nvSpPr>
            <p:cNvPr name="TextBox 4" id="4"/>
            <p:cNvSpPr txBox="true"/>
            <p:nvPr/>
          </p:nvSpPr>
          <p:spPr>
            <a:xfrm>
              <a:off x="0" y="38100"/>
              <a:ext cx="751175" cy="122399"/>
            </a:xfrm>
            <a:prstGeom prst="rect">
              <a:avLst/>
            </a:prstGeom>
          </p:spPr>
          <p:txBody>
            <a:bodyPr anchor="ctr" rtlCol="false" tIns="50800" lIns="50800" bIns="50800" rIns="50800"/>
            <a:lstStyle/>
            <a:p>
              <a:pPr algn="ctr">
                <a:lnSpc>
                  <a:spcPts val="2631"/>
                </a:lnSpc>
              </a:pPr>
              <a:r>
                <a:rPr lang="en-US" sz="2631">
                  <a:solidFill>
                    <a:srgbClr val="FFFFFF"/>
                  </a:solidFill>
                  <a:latin typeface="HK Grotesk Bold"/>
                </a:rPr>
                <a:t>Event Organizer</a:t>
              </a:r>
            </a:p>
          </p:txBody>
        </p:sp>
      </p:grpSp>
      <p:grpSp>
        <p:nvGrpSpPr>
          <p:cNvPr name="Group 5" id="5"/>
          <p:cNvGrpSpPr/>
          <p:nvPr/>
        </p:nvGrpSpPr>
        <p:grpSpPr>
          <a:xfrm rot="0">
            <a:off x="9356402" y="7118091"/>
            <a:ext cx="2852118" cy="609394"/>
            <a:chOff x="0" y="0"/>
            <a:chExt cx="751175" cy="160499"/>
          </a:xfrm>
        </p:grpSpPr>
        <p:sp>
          <p:nvSpPr>
            <p:cNvPr name="Freeform 6" id="6"/>
            <p:cNvSpPr/>
            <p:nvPr/>
          </p:nvSpPr>
          <p:spPr>
            <a:xfrm flipH="false" flipV="false" rot="0">
              <a:off x="0" y="0"/>
              <a:ext cx="751175" cy="160499"/>
            </a:xfrm>
            <a:custGeom>
              <a:avLst/>
              <a:gdLst/>
              <a:ahLst/>
              <a:cxnLst/>
              <a:rect r="r" b="b" t="t" l="l"/>
              <a:pathLst>
                <a:path h="160499" w="751175">
                  <a:moveTo>
                    <a:pt x="80249" y="0"/>
                  </a:moveTo>
                  <a:lnTo>
                    <a:pt x="670926" y="0"/>
                  </a:lnTo>
                  <a:cubicBezTo>
                    <a:pt x="715246" y="0"/>
                    <a:pt x="751175" y="35929"/>
                    <a:pt x="751175" y="80249"/>
                  </a:cubicBezTo>
                  <a:lnTo>
                    <a:pt x="751175" y="80249"/>
                  </a:lnTo>
                  <a:cubicBezTo>
                    <a:pt x="751175" y="101533"/>
                    <a:pt x="742720" y="121945"/>
                    <a:pt x="727671" y="136994"/>
                  </a:cubicBezTo>
                  <a:cubicBezTo>
                    <a:pt x="712621" y="152044"/>
                    <a:pt x="692209" y="160499"/>
                    <a:pt x="670926" y="160499"/>
                  </a:cubicBezTo>
                  <a:lnTo>
                    <a:pt x="80249" y="160499"/>
                  </a:lnTo>
                  <a:cubicBezTo>
                    <a:pt x="35929" y="160499"/>
                    <a:pt x="0" y="124570"/>
                    <a:pt x="0" y="80249"/>
                  </a:cubicBezTo>
                  <a:lnTo>
                    <a:pt x="0" y="80249"/>
                  </a:lnTo>
                  <a:cubicBezTo>
                    <a:pt x="0" y="35929"/>
                    <a:pt x="35929" y="0"/>
                    <a:pt x="80249" y="0"/>
                  </a:cubicBezTo>
                  <a:close/>
                </a:path>
              </a:pathLst>
            </a:custGeom>
            <a:solidFill>
              <a:srgbClr val="0963CD"/>
            </a:solidFill>
          </p:spPr>
        </p:sp>
        <p:sp>
          <p:nvSpPr>
            <p:cNvPr name="TextBox 7" id="7"/>
            <p:cNvSpPr txBox="true"/>
            <p:nvPr/>
          </p:nvSpPr>
          <p:spPr>
            <a:xfrm>
              <a:off x="0" y="38100"/>
              <a:ext cx="751175" cy="122399"/>
            </a:xfrm>
            <a:prstGeom prst="rect">
              <a:avLst/>
            </a:prstGeom>
          </p:spPr>
          <p:txBody>
            <a:bodyPr anchor="ctr" rtlCol="false" tIns="50800" lIns="50800" bIns="50800" rIns="50800"/>
            <a:lstStyle/>
            <a:p>
              <a:pPr algn="ctr">
                <a:lnSpc>
                  <a:spcPts val="2631"/>
                </a:lnSpc>
              </a:pPr>
              <a:r>
                <a:rPr lang="en-US" sz="2631">
                  <a:solidFill>
                    <a:srgbClr val="FFFFFF"/>
                  </a:solidFill>
                  <a:latin typeface="HK Grotesk Bold"/>
                </a:rPr>
                <a:t>Event Attendee</a:t>
              </a:r>
            </a:p>
          </p:txBody>
        </p:sp>
      </p:grpSp>
      <p:grpSp>
        <p:nvGrpSpPr>
          <p:cNvPr name="Group 8" id="8"/>
          <p:cNvGrpSpPr/>
          <p:nvPr/>
        </p:nvGrpSpPr>
        <p:grpSpPr>
          <a:xfrm rot="0">
            <a:off x="0" y="0"/>
            <a:ext cx="18288000" cy="4881016"/>
            <a:chOff x="0" y="0"/>
            <a:chExt cx="24384000" cy="6508021"/>
          </a:xfrm>
        </p:grpSpPr>
        <p:pic>
          <p:nvPicPr>
            <p:cNvPr name="Picture 9" id="9"/>
            <p:cNvPicPr>
              <a:picLocks noChangeAspect="true"/>
            </p:cNvPicPr>
            <p:nvPr/>
          </p:nvPicPr>
          <p:blipFill>
            <a:blip r:embed="rId3"/>
            <a:srcRect l="0" t="19958" r="0" b="40019"/>
            <a:stretch>
              <a:fillRect/>
            </a:stretch>
          </p:blipFill>
          <p:spPr>
            <a:xfrm flipH="false" flipV="false">
              <a:off x="0" y="0"/>
              <a:ext cx="24384000" cy="6508021"/>
            </a:xfrm>
            <a:prstGeom prst="rect">
              <a:avLst/>
            </a:prstGeom>
          </p:spPr>
        </p:pic>
      </p:grpSp>
      <p:sp>
        <p:nvSpPr>
          <p:cNvPr name="TextBox 10" id="10"/>
          <p:cNvSpPr txBox="true"/>
          <p:nvPr/>
        </p:nvSpPr>
        <p:spPr>
          <a:xfrm rot="0">
            <a:off x="16667065" y="9286862"/>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3.</a:t>
            </a:r>
          </a:p>
        </p:txBody>
      </p:sp>
      <p:sp>
        <p:nvSpPr>
          <p:cNvPr name="TextBox 11" id="11"/>
          <p:cNvSpPr txBox="true"/>
          <p:nvPr/>
        </p:nvSpPr>
        <p:spPr>
          <a:xfrm rot="0">
            <a:off x="6230093" y="5458216"/>
            <a:ext cx="5827814" cy="1149350"/>
          </a:xfrm>
          <a:prstGeom prst="rect">
            <a:avLst/>
          </a:prstGeom>
        </p:spPr>
        <p:txBody>
          <a:bodyPr anchor="t" rtlCol="false" tIns="0" lIns="0" bIns="0" rIns="0">
            <a:spAutoFit/>
          </a:bodyPr>
          <a:lstStyle/>
          <a:p>
            <a:pPr>
              <a:lnSpc>
                <a:spcPts val="8800"/>
              </a:lnSpc>
            </a:pPr>
            <a:r>
              <a:rPr lang="en-US" sz="8000">
                <a:solidFill>
                  <a:srgbClr val="081F32"/>
                </a:solidFill>
                <a:latin typeface="HK Grotesk Bold"/>
              </a:rPr>
              <a:t>The Problem</a:t>
            </a:r>
          </a:p>
        </p:txBody>
      </p:sp>
      <p:sp>
        <p:nvSpPr>
          <p:cNvPr name="TextBox 12" id="12"/>
          <p:cNvSpPr txBox="true"/>
          <p:nvPr/>
        </p:nvSpPr>
        <p:spPr>
          <a:xfrm rot="0">
            <a:off x="4377536" y="7184766"/>
            <a:ext cx="3862650" cy="1336675"/>
          </a:xfrm>
          <a:prstGeom prst="rect">
            <a:avLst/>
          </a:prstGeom>
        </p:spPr>
        <p:txBody>
          <a:bodyPr anchor="t" rtlCol="false" tIns="0" lIns="0" bIns="0" rIns="0">
            <a:spAutoFit/>
          </a:bodyPr>
          <a:lstStyle/>
          <a:p>
            <a:pPr>
              <a:lnSpc>
                <a:spcPts val="3499"/>
              </a:lnSpc>
              <a:spcBef>
                <a:spcPct val="0"/>
              </a:spcBef>
            </a:pPr>
            <a:r>
              <a:rPr lang="en-US" sz="3499">
                <a:solidFill>
                  <a:srgbClr val="081F32"/>
                </a:solidFill>
                <a:latin typeface="Lato"/>
              </a:rPr>
              <a:t>No way to analyze, access and improve Events</a:t>
            </a:r>
          </a:p>
        </p:txBody>
      </p:sp>
      <p:sp>
        <p:nvSpPr>
          <p:cNvPr name="TextBox 13" id="13"/>
          <p:cNvSpPr txBox="true"/>
          <p:nvPr/>
        </p:nvSpPr>
        <p:spPr>
          <a:xfrm rot="0">
            <a:off x="12646670" y="7184766"/>
            <a:ext cx="4316513" cy="1336675"/>
          </a:xfrm>
          <a:prstGeom prst="rect">
            <a:avLst/>
          </a:prstGeom>
        </p:spPr>
        <p:txBody>
          <a:bodyPr anchor="t" rtlCol="false" tIns="0" lIns="0" bIns="0" rIns="0">
            <a:spAutoFit/>
          </a:bodyPr>
          <a:lstStyle/>
          <a:p>
            <a:pPr>
              <a:lnSpc>
                <a:spcPts val="3499"/>
              </a:lnSpc>
              <a:spcBef>
                <a:spcPct val="0"/>
              </a:spcBef>
            </a:pPr>
            <a:r>
              <a:rPr lang="en-US" sz="3499">
                <a:solidFill>
                  <a:srgbClr val="081F32"/>
                </a:solidFill>
                <a:latin typeface="Lato"/>
              </a:rPr>
              <a:t>Quick access to event info and</a:t>
            </a:r>
            <a:r>
              <a:rPr lang="en-US" sz="3499">
                <a:solidFill>
                  <a:srgbClr val="081F32"/>
                </a:solidFill>
                <a:latin typeface="Lato"/>
              </a:rPr>
              <a:t> schedule is blocked behind apps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34442" y="-160013"/>
            <a:ext cx="21517461" cy="11215977"/>
          </a:xfrm>
          <a:custGeom>
            <a:avLst/>
            <a:gdLst/>
            <a:ahLst/>
            <a:cxnLst/>
            <a:rect r="r" b="b" t="t" l="l"/>
            <a:pathLst>
              <a:path h="11215977" w="21517461">
                <a:moveTo>
                  <a:pt x="0" y="0"/>
                </a:moveTo>
                <a:lnTo>
                  <a:pt x="21517461" y="0"/>
                </a:lnTo>
                <a:lnTo>
                  <a:pt x="21517461" y="11215976"/>
                </a:lnTo>
                <a:lnTo>
                  <a:pt x="0" y="11215976"/>
                </a:lnTo>
                <a:lnTo>
                  <a:pt x="0" y="0"/>
                </a:lnTo>
                <a:close/>
              </a:path>
            </a:pathLst>
          </a:custGeom>
          <a:blipFill>
            <a:blip r:embed="rId2"/>
            <a:stretch>
              <a:fillRect l="0" t="0" r="0" b="0"/>
            </a:stretch>
          </a:blipFill>
        </p:spPr>
      </p:sp>
      <p:sp>
        <p:nvSpPr>
          <p:cNvPr name="TextBox 3" id="3"/>
          <p:cNvSpPr txBox="true"/>
          <p:nvPr/>
        </p:nvSpPr>
        <p:spPr>
          <a:xfrm rot="0">
            <a:off x="8234827" y="3120459"/>
            <a:ext cx="1818345" cy="537677"/>
          </a:xfrm>
          <a:prstGeom prst="rect">
            <a:avLst/>
          </a:prstGeom>
        </p:spPr>
        <p:txBody>
          <a:bodyPr anchor="t" rtlCol="false" tIns="0" lIns="0" bIns="0" rIns="0">
            <a:spAutoFit/>
          </a:bodyPr>
          <a:lstStyle/>
          <a:p>
            <a:pPr>
              <a:lnSpc>
                <a:spcPts val="4166"/>
              </a:lnSpc>
            </a:pPr>
            <a:r>
              <a:rPr lang="en-US" sz="3787">
                <a:solidFill>
                  <a:srgbClr val="FFFFFF"/>
                </a:solidFill>
                <a:latin typeface="Lato"/>
              </a:rPr>
              <a:t>Solution</a:t>
            </a:r>
          </a:p>
        </p:txBody>
      </p:sp>
      <p:sp>
        <p:nvSpPr>
          <p:cNvPr name="TextBox 4" id="4"/>
          <p:cNvSpPr txBox="true"/>
          <p:nvPr/>
        </p:nvSpPr>
        <p:spPr>
          <a:xfrm rot="0">
            <a:off x="2659361" y="3935453"/>
            <a:ext cx="12969277" cy="1915776"/>
          </a:xfrm>
          <a:prstGeom prst="rect">
            <a:avLst/>
          </a:prstGeom>
        </p:spPr>
        <p:txBody>
          <a:bodyPr anchor="t" rtlCol="false" tIns="0" lIns="0" bIns="0" rIns="0">
            <a:spAutoFit/>
          </a:bodyPr>
          <a:lstStyle/>
          <a:p>
            <a:pPr algn="ctr">
              <a:lnSpc>
                <a:spcPts val="7555"/>
              </a:lnSpc>
            </a:pPr>
            <a:r>
              <a:rPr lang="en-US" sz="6868">
                <a:solidFill>
                  <a:srgbClr val="FFFFFF"/>
                </a:solidFill>
                <a:latin typeface="HK Grotesk Bold"/>
              </a:rPr>
              <a:t>A Human-less Event Attendance management system</a:t>
            </a:r>
          </a:p>
        </p:txBody>
      </p:sp>
      <p:sp>
        <p:nvSpPr>
          <p:cNvPr name="TextBox 5" id="5"/>
          <p:cNvSpPr txBox="true"/>
          <p:nvPr/>
        </p:nvSpPr>
        <p:spPr>
          <a:xfrm rot="0">
            <a:off x="16819465" y="9439219"/>
            <a:ext cx="592235" cy="234475"/>
          </a:xfrm>
          <a:prstGeom prst="rect">
            <a:avLst/>
          </a:prstGeom>
        </p:spPr>
        <p:txBody>
          <a:bodyPr anchor="t" rtlCol="false" tIns="0" lIns="0" bIns="0" rIns="0">
            <a:spAutoFit/>
          </a:bodyPr>
          <a:lstStyle/>
          <a:p>
            <a:pPr algn="r">
              <a:lnSpc>
                <a:spcPts val="1731"/>
              </a:lnSpc>
            </a:pPr>
            <a:r>
              <a:rPr lang="en-US" sz="1731">
                <a:solidFill>
                  <a:srgbClr val="F4F4F4"/>
                </a:solidFill>
                <a:latin typeface="HK Grotesk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112338"/>
            <a:ext cx="8864640" cy="4218598"/>
            <a:chOff x="0" y="0"/>
            <a:chExt cx="11819521" cy="5624797"/>
          </a:xfrm>
        </p:grpSpPr>
        <p:pic>
          <p:nvPicPr>
            <p:cNvPr name="Picture 3" id="3"/>
            <p:cNvPicPr>
              <a:picLocks noChangeAspect="true"/>
            </p:cNvPicPr>
            <p:nvPr/>
          </p:nvPicPr>
          <p:blipFill>
            <a:blip r:embed="rId3"/>
            <a:srcRect l="0" t="6371" r="0" b="22200"/>
            <a:stretch>
              <a:fillRect/>
            </a:stretch>
          </p:blipFill>
          <p:spPr>
            <a:xfrm flipH="false" flipV="false">
              <a:off x="0" y="0"/>
              <a:ext cx="11819521" cy="5624797"/>
            </a:xfrm>
            <a:prstGeom prst="rect">
              <a:avLst/>
            </a:prstGeom>
          </p:spPr>
        </p:pic>
      </p:grpSp>
      <p:grpSp>
        <p:nvGrpSpPr>
          <p:cNvPr name="Group 4" id="4"/>
          <p:cNvGrpSpPr/>
          <p:nvPr/>
        </p:nvGrpSpPr>
        <p:grpSpPr>
          <a:xfrm rot="0">
            <a:off x="9272463" y="3112338"/>
            <a:ext cx="9015537" cy="4218598"/>
            <a:chOff x="0" y="0"/>
            <a:chExt cx="12020716" cy="5624797"/>
          </a:xfrm>
        </p:grpSpPr>
        <p:pic>
          <p:nvPicPr>
            <p:cNvPr name="Picture 5" id="5"/>
            <p:cNvPicPr>
              <a:picLocks noChangeAspect="true"/>
            </p:cNvPicPr>
            <p:nvPr/>
          </p:nvPicPr>
          <p:blipFill>
            <a:blip r:embed="rId4"/>
            <a:srcRect l="0" t="17716" r="0" b="12149"/>
            <a:stretch>
              <a:fillRect/>
            </a:stretch>
          </p:blipFill>
          <p:spPr>
            <a:xfrm flipH="false" flipV="false">
              <a:off x="0" y="0"/>
              <a:ext cx="12020716" cy="5624797"/>
            </a:xfrm>
            <a:prstGeom prst="rect">
              <a:avLst/>
            </a:prstGeom>
          </p:spPr>
        </p:pic>
      </p:grpSp>
      <p:grpSp>
        <p:nvGrpSpPr>
          <p:cNvPr name="Group 6" id="6"/>
          <p:cNvGrpSpPr/>
          <p:nvPr/>
        </p:nvGrpSpPr>
        <p:grpSpPr>
          <a:xfrm rot="0">
            <a:off x="1028700" y="399155"/>
            <a:ext cx="2273354" cy="629545"/>
            <a:chOff x="0" y="0"/>
            <a:chExt cx="3031138" cy="839393"/>
          </a:xfrm>
        </p:grpSpPr>
        <p:sp>
          <p:nvSpPr>
            <p:cNvPr name="Freeform 7" id="7"/>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TextBox 10" id="10"/>
          <p:cNvSpPr txBox="true"/>
          <p:nvPr/>
        </p:nvSpPr>
        <p:spPr>
          <a:xfrm rot="0">
            <a:off x="1028700" y="7712253"/>
            <a:ext cx="5315919" cy="757962"/>
          </a:xfrm>
          <a:prstGeom prst="rect">
            <a:avLst/>
          </a:prstGeom>
        </p:spPr>
        <p:txBody>
          <a:bodyPr anchor="t" rtlCol="false" tIns="0" lIns="0" bIns="0" rIns="0">
            <a:spAutoFit/>
          </a:bodyPr>
          <a:lstStyle/>
          <a:p>
            <a:pPr>
              <a:lnSpc>
                <a:spcPts val="2950"/>
              </a:lnSpc>
            </a:pPr>
            <a:r>
              <a:rPr lang="en-US" sz="2682">
                <a:solidFill>
                  <a:srgbClr val="081F32"/>
                </a:solidFill>
                <a:latin typeface="Lato"/>
              </a:rPr>
              <a:t>Tracks and analyses attendees entering and leaving</a:t>
            </a:r>
          </a:p>
        </p:txBody>
      </p:sp>
      <p:sp>
        <p:nvSpPr>
          <p:cNvPr name="TextBox 11" id="11"/>
          <p:cNvSpPr txBox="true"/>
          <p:nvPr/>
        </p:nvSpPr>
        <p:spPr>
          <a:xfrm rot="0">
            <a:off x="9272463" y="7712253"/>
            <a:ext cx="6655268" cy="757962"/>
          </a:xfrm>
          <a:prstGeom prst="rect">
            <a:avLst/>
          </a:prstGeom>
        </p:spPr>
        <p:txBody>
          <a:bodyPr anchor="t" rtlCol="false" tIns="0" lIns="0" bIns="0" rIns="0">
            <a:spAutoFit/>
          </a:bodyPr>
          <a:lstStyle/>
          <a:p>
            <a:pPr>
              <a:lnSpc>
                <a:spcPts val="2950"/>
              </a:lnSpc>
            </a:pPr>
            <a:r>
              <a:rPr lang="en-US" sz="2682">
                <a:solidFill>
                  <a:srgbClr val="081F32"/>
                </a:solidFill>
                <a:latin typeface="Lato"/>
              </a:rPr>
              <a:t>Displays information on attendee’s event information through a hub</a:t>
            </a:r>
          </a:p>
        </p:txBody>
      </p:sp>
      <p:sp>
        <p:nvSpPr>
          <p:cNvPr name="TextBox 12" id="12"/>
          <p:cNvSpPr txBox="true"/>
          <p:nvPr/>
        </p:nvSpPr>
        <p:spPr>
          <a:xfrm rot="0">
            <a:off x="4110190" y="1835986"/>
            <a:ext cx="10067620" cy="1076327"/>
          </a:xfrm>
          <a:prstGeom prst="rect">
            <a:avLst/>
          </a:prstGeom>
        </p:spPr>
        <p:txBody>
          <a:bodyPr anchor="t" rtlCol="false" tIns="0" lIns="0" bIns="0" rIns="0">
            <a:spAutoFit/>
          </a:bodyPr>
          <a:lstStyle/>
          <a:p>
            <a:pPr algn="ctr">
              <a:lnSpc>
                <a:spcPts val="8250"/>
              </a:lnSpc>
            </a:pPr>
            <a:r>
              <a:rPr lang="en-US" sz="7500">
                <a:solidFill>
                  <a:srgbClr val="081F32"/>
                </a:solidFill>
                <a:latin typeface="HK Grotesk Bold"/>
              </a:rPr>
              <a:t>What our system does</a:t>
            </a:r>
          </a:p>
        </p:txBody>
      </p:sp>
      <p:sp>
        <p:nvSpPr>
          <p:cNvPr name="TextBox 13" id="13"/>
          <p:cNvSpPr txBox="true"/>
          <p:nvPr/>
        </p:nvSpPr>
        <p:spPr>
          <a:xfrm rot="0">
            <a:off x="16667065" y="9286819"/>
            <a:ext cx="592235" cy="234475"/>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5.</a:t>
            </a:r>
          </a:p>
        </p:txBody>
      </p:sp>
      <p:sp>
        <p:nvSpPr>
          <p:cNvPr name="TextBox 14" id="14"/>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5397511" y="1403828"/>
            <a:ext cx="6792728" cy="4938694"/>
          </a:xfrm>
          <a:custGeom>
            <a:avLst/>
            <a:gdLst/>
            <a:ahLst/>
            <a:cxnLst/>
            <a:rect r="r" b="b" t="t" l="l"/>
            <a:pathLst>
              <a:path h="4938694" w="6792728">
                <a:moveTo>
                  <a:pt x="0" y="0"/>
                </a:moveTo>
                <a:lnTo>
                  <a:pt x="6792728" y="0"/>
                </a:lnTo>
                <a:lnTo>
                  <a:pt x="6792728" y="4938693"/>
                </a:lnTo>
                <a:lnTo>
                  <a:pt x="0" y="4938693"/>
                </a:lnTo>
                <a:lnTo>
                  <a:pt x="0" y="0"/>
                </a:lnTo>
                <a:close/>
              </a:path>
            </a:pathLst>
          </a:custGeom>
          <a:blipFill>
            <a:blip r:embed="rId5">
              <a:alphaModFix amt="18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727710" y="3519172"/>
            <a:ext cx="2815998" cy="2972029"/>
          </a:xfrm>
          <a:custGeom>
            <a:avLst/>
            <a:gdLst/>
            <a:ahLst/>
            <a:cxnLst/>
            <a:rect r="r" b="b" t="t" l="l"/>
            <a:pathLst>
              <a:path h="2972029" w="2815998">
                <a:moveTo>
                  <a:pt x="0" y="0"/>
                </a:moveTo>
                <a:lnTo>
                  <a:pt x="2815998" y="0"/>
                </a:lnTo>
                <a:lnTo>
                  <a:pt x="2815998" y="2972029"/>
                </a:lnTo>
                <a:lnTo>
                  <a:pt x="0" y="29720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2591418" y="0"/>
            <a:ext cx="5696582" cy="10287000"/>
            <a:chOff x="0" y="0"/>
            <a:chExt cx="1500334" cy="2709333"/>
          </a:xfrm>
        </p:grpSpPr>
        <p:sp>
          <p:nvSpPr>
            <p:cNvPr name="Freeform 9" id="9"/>
            <p:cNvSpPr/>
            <p:nvPr/>
          </p:nvSpPr>
          <p:spPr>
            <a:xfrm flipH="false" flipV="false" rot="0">
              <a:off x="0" y="0"/>
              <a:ext cx="1500334" cy="2709333"/>
            </a:xfrm>
            <a:custGeom>
              <a:avLst/>
              <a:gdLst/>
              <a:ahLst/>
              <a:cxnLst/>
              <a:rect r="r" b="b" t="t" l="l"/>
              <a:pathLst>
                <a:path h="2709333" w="1500334">
                  <a:moveTo>
                    <a:pt x="0" y="0"/>
                  </a:moveTo>
                  <a:lnTo>
                    <a:pt x="1500334" y="0"/>
                  </a:lnTo>
                  <a:lnTo>
                    <a:pt x="1500334" y="2709333"/>
                  </a:lnTo>
                  <a:lnTo>
                    <a:pt x="0" y="2709333"/>
                  </a:lnTo>
                  <a:close/>
                </a:path>
              </a:pathLst>
            </a:custGeom>
            <a:solidFill>
              <a:srgbClr val="F4F4F4"/>
            </a:solidFill>
          </p:spPr>
        </p:sp>
        <p:sp>
          <p:nvSpPr>
            <p:cNvPr name="TextBox 10" id="10"/>
            <p:cNvSpPr txBox="true"/>
            <p:nvPr/>
          </p:nvSpPr>
          <p:spPr>
            <a:xfrm>
              <a:off x="0" y="9525"/>
              <a:ext cx="1500334" cy="2699808"/>
            </a:xfrm>
            <a:prstGeom prst="rect">
              <a:avLst/>
            </a:prstGeom>
          </p:spPr>
          <p:txBody>
            <a:bodyPr anchor="ctr" rtlCol="false" tIns="50800" lIns="50800" bIns="50800" rIns="50800"/>
            <a:lstStyle/>
            <a:p>
              <a:pPr algn="ctr">
                <a:lnSpc>
                  <a:spcPts val="2400"/>
                </a:lnSpc>
              </a:pPr>
            </a:p>
          </p:txBody>
        </p:sp>
      </p:grpSp>
      <p:sp>
        <p:nvSpPr>
          <p:cNvPr name="Freeform 11" id="11"/>
          <p:cNvSpPr/>
          <p:nvPr/>
        </p:nvSpPr>
        <p:spPr>
          <a:xfrm flipH="false" flipV="false" rot="0">
            <a:off x="13764215" y="2558891"/>
            <a:ext cx="2005568" cy="4891629"/>
          </a:xfrm>
          <a:custGeom>
            <a:avLst/>
            <a:gdLst/>
            <a:ahLst/>
            <a:cxnLst/>
            <a:rect r="r" b="b" t="t" l="l"/>
            <a:pathLst>
              <a:path h="4891629" w="2005568">
                <a:moveTo>
                  <a:pt x="0" y="0"/>
                </a:moveTo>
                <a:lnTo>
                  <a:pt x="2005568" y="0"/>
                </a:lnTo>
                <a:lnTo>
                  <a:pt x="2005568" y="4891629"/>
                </a:lnTo>
                <a:lnTo>
                  <a:pt x="0" y="48916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2591418" y="4010630"/>
            <a:ext cx="1955975" cy="1687029"/>
          </a:xfrm>
          <a:custGeom>
            <a:avLst/>
            <a:gdLst/>
            <a:ahLst/>
            <a:cxnLst/>
            <a:rect r="r" b="b" t="t" l="l"/>
            <a:pathLst>
              <a:path h="1687029" w="1955975">
                <a:moveTo>
                  <a:pt x="0" y="0"/>
                </a:moveTo>
                <a:lnTo>
                  <a:pt x="1955975" y="0"/>
                </a:lnTo>
                <a:lnTo>
                  <a:pt x="1955975" y="1687029"/>
                </a:lnTo>
                <a:lnTo>
                  <a:pt x="0" y="1687029"/>
                </a:lnTo>
                <a:lnTo>
                  <a:pt x="0" y="0"/>
                </a:lnTo>
                <a:close/>
              </a:path>
            </a:pathLst>
          </a:custGeom>
          <a:blipFill>
            <a:blip r:embed="rId11"/>
            <a:stretch>
              <a:fillRect l="0" t="0" r="0" b="0"/>
            </a:stretch>
          </a:blipFill>
        </p:spPr>
      </p:sp>
      <p:sp>
        <p:nvSpPr>
          <p:cNvPr name="Freeform 13" id="13"/>
          <p:cNvSpPr/>
          <p:nvPr/>
        </p:nvSpPr>
        <p:spPr>
          <a:xfrm flipH="false" flipV="false" rot="0">
            <a:off x="6592635" y="5792503"/>
            <a:ext cx="802677" cy="802677"/>
          </a:xfrm>
          <a:custGeom>
            <a:avLst/>
            <a:gdLst/>
            <a:ahLst/>
            <a:cxnLst/>
            <a:rect r="r" b="b" t="t" l="l"/>
            <a:pathLst>
              <a:path h="802677" w="802677">
                <a:moveTo>
                  <a:pt x="0" y="0"/>
                </a:moveTo>
                <a:lnTo>
                  <a:pt x="802678" y="0"/>
                </a:lnTo>
                <a:lnTo>
                  <a:pt x="802678" y="802678"/>
                </a:lnTo>
                <a:lnTo>
                  <a:pt x="0" y="8026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497142" y="1552507"/>
            <a:ext cx="1277133" cy="652934"/>
          </a:xfrm>
          <a:custGeom>
            <a:avLst/>
            <a:gdLst/>
            <a:ahLst/>
            <a:cxnLst/>
            <a:rect r="r" b="b" t="t" l="l"/>
            <a:pathLst>
              <a:path h="652934" w="1277133">
                <a:moveTo>
                  <a:pt x="0" y="0"/>
                </a:moveTo>
                <a:lnTo>
                  <a:pt x="1277134" y="0"/>
                </a:lnTo>
                <a:lnTo>
                  <a:pt x="1277134" y="652934"/>
                </a:lnTo>
                <a:lnTo>
                  <a:pt x="0" y="6529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0340689" y="5697659"/>
            <a:ext cx="1849551" cy="3497968"/>
          </a:xfrm>
          <a:custGeom>
            <a:avLst/>
            <a:gdLst/>
            <a:ahLst/>
            <a:cxnLst/>
            <a:rect r="r" b="b" t="t" l="l"/>
            <a:pathLst>
              <a:path h="3497968" w="1849551">
                <a:moveTo>
                  <a:pt x="0" y="0"/>
                </a:moveTo>
                <a:lnTo>
                  <a:pt x="1849550" y="0"/>
                </a:lnTo>
                <a:lnTo>
                  <a:pt x="1849550" y="3497968"/>
                </a:lnTo>
                <a:lnTo>
                  <a:pt x="0" y="3497968"/>
                </a:lnTo>
                <a:lnTo>
                  <a:pt x="0" y="0"/>
                </a:lnTo>
                <a:close/>
              </a:path>
            </a:pathLst>
          </a:custGeom>
          <a:blipFill>
            <a:blip r:embed="rId16"/>
            <a:stretch>
              <a:fillRect l="0" t="0" r="0" b="0"/>
            </a:stretch>
          </a:blipFill>
        </p:spPr>
      </p:sp>
      <p:sp>
        <p:nvSpPr>
          <p:cNvPr name="TextBox 16" id="16"/>
          <p:cNvSpPr txBox="true"/>
          <p:nvPr/>
        </p:nvSpPr>
        <p:spPr>
          <a:xfrm rot="0">
            <a:off x="16667065" y="9292077"/>
            <a:ext cx="592235" cy="234475"/>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6.</a:t>
            </a:r>
          </a:p>
        </p:txBody>
      </p:sp>
      <p:sp>
        <p:nvSpPr>
          <p:cNvPr name="TextBox 17" id="17"/>
          <p:cNvSpPr txBox="true"/>
          <p:nvPr/>
        </p:nvSpPr>
        <p:spPr>
          <a:xfrm rot="0">
            <a:off x="1028700" y="6199457"/>
            <a:ext cx="4231510" cy="1835150"/>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System Design</a:t>
            </a:r>
          </a:p>
        </p:txBody>
      </p:sp>
      <p:sp>
        <p:nvSpPr>
          <p:cNvPr name="TextBox 18" id="18"/>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19" id="19"/>
          <p:cNvSpPr txBox="true"/>
          <p:nvPr/>
        </p:nvSpPr>
        <p:spPr>
          <a:xfrm rot="0">
            <a:off x="1028700" y="8044132"/>
            <a:ext cx="3027311" cy="627787"/>
          </a:xfrm>
          <a:prstGeom prst="rect">
            <a:avLst/>
          </a:prstGeom>
        </p:spPr>
        <p:txBody>
          <a:bodyPr anchor="t" rtlCol="false" tIns="0" lIns="0" bIns="0" rIns="0">
            <a:spAutoFit/>
          </a:bodyPr>
          <a:lstStyle/>
          <a:p>
            <a:pPr>
              <a:lnSpc>
                <a:spcPts val="2400"/>
              </a:lnSpc>
            </a:pPr>
            <a:r>
              <a:rPr lang="en-US" sz="2182">
                <a:solidFill>
                  <a:srgbClr val="081F32"/>
                </a:solidFill>
                <a:latin typeface="Lato"/>
              </a:rPr>
              <a:t>The overview of the system</a:t>
            </a:r>
          </a:p>
        </p:txBody>
      </p:sp>
      <p:sp>
        <p:nvSpPr>
          <p:cNvPr name="TextBox 20" id="20"/>
          <p:cNvSpPr txBox="true"/>
          <p:nvPr/>
        </p:nvSpPr>
        <p:spPr>
          <a:xfrm rot="0">
            <a:off x="6180909" y="6968352"/>
            <a:ext cx="1626130" cy="268784"/>
          </a:xfrm>
          <a:prstGeom prst="rect">
            <a:avLst/>
          </a:prstGeom>
        </p:spPr>
        <p:txBody>
          <a:bodyPr anchor="t" rtlCol="false" tIns="0" lIns="0" bIns="0" rIns="0">
            <a:spAutoFit/>
          </a:bodyPr>
          <a:lstStyle/>
          <a:p>
            <a:pPr algn="ctr">
              <a:lnSpc>
                <a:spcPts val="1957"/>
              </a:lnSpc>
              <a:spcBef>
                <a:spcPct val="0"/>
              </a:spcBef>
            </a:pPr>
            <a:r>
              <a:rPr lang="en-US" sz="1957">
                <a:solidFill>
                  <a:srgbClr val="000000"/>
                </a:solidFill>
                <a:latin typeface="HK Grotesk Bold"/>
              </a:rPr>
              <a:t>Reader</a:t>
            </a:r>
          </a:p>
        </p:txBody>
      </p:sp>
      <p:sp>
        <p:nvSpPr>
          <p:cNvPr name="TextBox 21" id="21"/>
          <p:cNvSpPr txBox="true"/>
          <p:nvPr/>
        </p:nvSpPr>
        <p:spPr>
          <a:xfrm rot="0">
            <a:off x="8330935" y="2455078"/>
            <a:ext cx="1626130" cy="268784"/>
          </a:xfrm>
          <a:prstGeom prst="rect">
            <a:avLst/>
          </a:prstGeom>
        </p:spPr>
        <p:txBody>
          <a:bodyPr anchor="t" rtlCol="false" tIns="0" lIns="0" bIns="0" rIns="0">
            <a:spAutoFit/>
          </a:bodyPr>
          <a:lstStyle/>
          <a:p>
            <a:pPr algn="ctr">
              <a:lnSpc>
                <a:spcPts val="1957"/>
              </a:lnSpc>
              <a:spcBef>
                <a:spcPct val="0"/>
              </a:spcBef>
            </a:pPr>
            <a:r>
              <a:rPr lang="en-US" sz="1957">
                <a:solidFill>
                  <a:srgbClr val="000000"/>
                </a:solidFill>
                <a:latin typeface="HK Grotesk Bold"/>
              </a:rPr>
              <a:t>Central Hub</a:t>
            </a:r>
          </a:p>
        </p:txBody>
      </p:sp>
      <p:sp>
        <p:nvSpPr>
          <p:cNvPr name="TextBox 22" id="22"/>
          <p:cNvSpPr txBox="true"/>
          <p:nvPr/>
        </p:nvSpPr>
        <p:spPr>
          <a:xfrm rot="0">
            <a:off x="15769783" y="6222417"/>
            <a:ext cx="1626130" cy="268784"/>
          </a:xfrm>
          <a:prstGeom prst="rect">
            <a:avLst/>
          </a:prstGeom>
        </p:spPr>
        <p:txBody>
          <a:bodyPr anchor="t" rtlCol="false" tIns="0" lIns="0" bIns="0" rIns="0">
            <a:spAutoFit/>
          </a:bodyPr>
          <a:lstStyle/>
          <a:p>
            <a:pPr algn="ctr">
              <a:lnSpc>
                <a:spcPts val="1957"/>
              </a:lnSpc>
              <a:spcBef>
                <a:spcPct val="0"/>
              </a:spcBef>
            </a:pPr>
            <a:r>
              <a:rPr lang="en-US" sz="1957">
                <a:solidFill>
                  <a:srgbClr val="000000"/>
                </a:solidFill>
                <a:latin typeface="HK Grotesk Bold"/>
              </a:rPr>
              <a:t>Display Unit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grpSp>
        <p:nvGrpSpPr>
          <p:cNvPr name="Group 6" id="6"/>
          <p:cNvGrpSpPr/>
          <p:nvPr/>
        </p:nvGrpSpPr>
        <p:grpSpPr>
          <a:xfrm rot="0">
            <a:off x="3623990" y="4611263"/>
            <a:ext cx="1213467" cy="897965"/>
            <a:chOff x="0" y="0"/>
            <a:chExt cx="1617956" cy="1197287"/>
          </a:xfrm>
        </p:grpSpPr>
        <p:sp>
          <p:nvSpPr>
            <p:cNvPr name="Freeform 7" id="7"/>
            <p:cNvSpPr/>
            <p:nvPr/>
          </p:nvSpPr>
          <p:spPr>
            <a:xfrm flipH="false" flipV="false" rot="5400000">
              <a:off x="210334" y="-210334"/>
              <a:ext cx="1197287" cy="1617956"/>
            </a:xfrm>
            <a:custGeom>
              <a:avLst/>
              <a:gdLst/>
              <a:ahLst/>
              <a:cxnLst/>
              <a:rect r="r" b="b" t="t" l="l"/>
              <a:pathLst>
                <a:path h="1617956" w="1197287">
                  <a:moveTo>
                    <a:pt x="0" y="0"/>
                  </a:moveTo>
                  <a:lnTo>
                    <a:pt x="1197288" y="0"/>
                  </a:lnTo>
                  <a:lnTo>
                    <a:pt x="1197288" y="1617956"/>
                  </a:lnTo>
                  <a:lnTo>
                    <a:pt x="0" y="1617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09832" y="312448"/>
              <a:ext cx="500843" cy="572391"/>
            </a:xfrm>
            <a:custGeom>
              <a:avLst/>
              <a:gdLst/>
              <a:ahLst/>
              <a:cxnLst/>
              <a:rect r="r" b="b" t="t" l="l"/>
              <a:pathLst>
                <a:path h="572391" w="500843">
                  <a:moveTo>
                    <a:pt x="0" y="0"/>
                  </a:moveTo>
                  <a:lnTo>
                    <a:pt x="500843" y="0"/>
                  </a:lnTo>
                  <a:lnTo>
                    <a:pt x="500843" y="572391"/>
                  </a:lnTo>
                  <a:lnTo>
                    <a:pt x="0" y="572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9" id="9"/>
          <p:cNvSpPr/>
          <p:nvPr/>
        </p:nvSpPr>
        <p:spPr>
          <a:xfrm flipH="false" flipV="false" rot="0">
            <a:off x="1578174" y="2386534"/>
            <a:ext cx="749446" cy="749446"/>
          </a:xfrm>
          <a:custGeom>
            <a:avLst/>
            <a:gdLst/>
            <a:ahLst/>
            <a:cxnLst/>
            <a:rect r="r" b="b" t="t" l="l"/>
            <a:pathLst>
              <a:path h="749446" w="749446">
                <a:moveTo>
                  <a:pt x="0" y="0"/>
                </a:moveTo>
                <a:lnTo>
                  <a:pt x="749446" y="0"/>
                </a:lnTo>
                <a:lnTo>
                  <a:pt x="749446" y="749447"/>
                </a:lnTo>
                <a:lnTo>
                  <a:pt x="0" y="7494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78174" y="4633123"/>
            <a:ext cx="792143" cy="848346"/>
          </a:xfrm>
          <a:custGeom>
            <a:avLst/>
            <a:gdLst/>
            <a:ahLst/>
            <a:cxnLst/>
            <a:rect r="r" b="b" t="t" l="l"/>
            <a:pathLst>
              <a:path h="848346" w="792143">
                <a:moveTo>
                  <a:pt x="0" y="0"/>
                </a:moveTo>
                <a:lnTo>
                  <a:pt x="792143" y="0"/>
                </a:lnTo>
                <a:lnTo>
                  <a:pt x="792143" y="848347"/>
                </a:lnTo>
                <a:lnTo>
                  <a:pt x="0" y="848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3623990" y="2312275"/>
            <a:ext cx="1213467" cy="897965"/>
            <a:chOff x="0" y="0"/>
            <a:chExt cx="1617956" cy="1197287"/>
          </a:xfrm>
        </p:grpSpPr>
        <p:sp>
          <p:nvSpPr>
            <p:cNvPr name="Freeform 12" id="12"/>
            <p:cNvSpPr/>
            <p:nvPr/>
          </p:nvSpPr>
          <p:spPr>
            <a:xfrm flipH="false" flipV="false" rot="5400000">
              <a:off x="210334" y="-210334"/>
              <a:ext cx="1197287" cy="1617956"/>
            </a:xfrm>
            <a:custGeom>
              <a:avLst/>
              <a:gdLst/>
              <a:ahLst/>
              <a:cxnLst/>
              <a:rect r="r" b="b" t="t" l="l"/>
              <a:pathLst>
                <a:path h="1617956" w="1197287">
                  <a:moveTo>
                    <a:pt x="0" y="0"/>
                  </a:moveTo>
                  <a:lnTo>
                    <a:pt x="1197288" y="0"/>
                  </a:lnTo>
                  <a:lnTo>
                    <a:pt x="1197288" y="1617956"/>
                  </a:lnTo>
                  <a:lnTo>
                    <a:pt x="0" y="1617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564259" y="532325"/>
              <a:ext cx="936193" cy="366577"/>
            </a:xfrm>
            <a:prstGeom prst="rect">
              <a:avLst/>
            </a:prstGeom>
          </p:spPr>
          <p:txBody>
            <a:bodyPr anchor="t" rtlCol="false" tIns="0" lIns="0" bIns="0" rIns="0">
              <a:spAutoFit/>
            </a:bodyPr>
            <a:lstStyle/>
            <a:p>
              <a:pPr algn="ctr">
                <a:lnSpc>
                  <a:spcPts val="2087"/>
                </a:lnSpc>
                <a:spcBef>
                  <a:spcPct val="0"/>
                </a:spcBef>
              </a:pPr>
              <a:r>
                <a:rPr lang="en-US" sz="1897">
                  <a:solidFill>
                    <a:srgbClr val="FFFFFF"/>
                  </a:solidFill>
                  <a:latin typeface="Lato Bold"/>
                </a:rPr>
                <a:t>ESP32</a:t>
              </a:r>
            </a:p>
          </p:txBody>
        </p:sp>
      </p:grpSp>
      <p:grpSp>
        <p:nvGrpSpPr>
          <p:cNvPr name="Group 14" id="14"/>
          <p:cNvGrpSpPr/>
          <p:nvPr/>
        </p:nvGrpSpPr>
        <p:grpSpPr>
          <a:xfrm rot="0">
            <a:off x="5810974" y="3210240"/>
            <a:ext cx="1204980" cy="891685"/>
            <a:chOff x="0" y="0"/>
            <a:chExt cx="1606640" cy="1188913"/>
          </a:xfrm>
        </p:grpSpPr>
        <p:sp>
          <p:nvSpPr>
            <p:cNvPr name="Freeform 15" id="15"/>
            <p:cNvSpPr/>
            <p:nvPr/>
          </p:nvSpPr>
          <p:spPr>
            <a:xfrm flipH="false" flipV="false" rot="5400000">
              <a:off x="208863" y="-208863"/>
              <a:ext cx="1188913" cy="1606640"/>
            </a:xfrm>
            <a:custGeom>
              <a:avLst/>
              <a:gdLst/>
              <a:ahLst/>
              <a:cxnLst/>
              <a:rect r="r" b="b" t="t" l="l"/>
              <a:pathLst>
                <a:path h="1606640" w="1188913">
                  <a:moveTo>
                    <a:pt x="0" y="0"/>
                  </a:moveTo>
                  <a:lnTo>
                    <a:pt x="1188913" y="0"/>
                  </a:lnTo>
                  <a:lnTo>
                    <a:pt x="1188913" y="1606639"/>
                  </a:lnTo>
                  <a:lnTo>
                    <a:pt x="0" y="16066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560312" y="528735"/>
              <a:ext cx="929645" cy="363880"/>
            </a:xfrm>
            <a:prstGeom prst="rect">
              <a:avLst/>
            </a:prstGeom>
          </p:spPr>
          <p:txBody>
            <a:bodyPr anchor="t" rtlCol="false" tIns="0" lIns="0" bIns="0" rIns="0">
              <a:spAutoFit/>
            </a:bodyPr>
            <a:lstStyle/>
            <a:p>
              <a:pPr algn="ctr">
                <a:lnSpc>
                  <a:spcPts val="2073"/>
                </a:lnSpc>
                <a:spcBef>
                  <a:spcPct val="0"/>
                </a:spcBef>
              </a:pPr>
              <a:r>
                <a:rPr lang="en-US" sz="1884">
                  <a:solidFill>
                    <a:srgbClr val="FFFFFF"/>
                  </a:solidFill>
                  <a:latin typeface="Lato Bold"/>
                </a:rPr>
                <a:t>ESP32</a:t>
              </a:r>
            </a:p>
          </p:txBody>
        </p:sp>
      </p:grpSp>
      <p:sp>
        <p:nvSpPr>
          <p:cNvPr name="AutoShape 17" id="17"/>
          <p:cNvSpPr/>
          <p:nvPr/>
        </p:nvSpPr>
        <p:spPr>
          <a:xfrm>
            <a:off x="2327620" y="2761257"/>
            <a:ext cx="1296369" cy="0"/>
          </a:xfrm>
          <a:prstGeom prst="line">
            <a:avLst/>
          </a:prstGeom>
          <a:ln cap="flat" w="28575">
            <a:solidFill>
              <a:srgbClr val="BFBDB8"/>
            </a:solidFill>
            <a:prstDash val="solid"/>
            <a:headEnd type="none" len="sm" w="sm"/>
            <a:tailEnd type="arrow" len="sm" w="med"/>
          </a:ln>
        </p:spPr>
      </p:sp>
      <p:sp>
        <p:nvSpPr>
          <p:cNvPr name="AutoShape 18" id="18"/>
          <p:cNvSpPr/>
          <p:nvPr/>
        </p:nvSpPr>
        <p:spPr>
          <a:xfrm>
            <a:off x="4230723" y="5509228"/>
            <a:ext cx="0" cy="885576"/>
          </a:xfrm>
          <a:prstGeom prst="line">
            <a:avLst/>
          </a:prstGeom>
          <a:ln cap="flat" w="28575">
            <a:solidFill>
              <a:srgbClr val="BFBDB8"/>
            </a:solidFill>
            <a:prstDash val="solid"/>
            <a:headEnd type="none" len="sm" w="sm"/>
            <a:tailEnd type="arrow" len="sm" w="med"/>
          </a:ln>
        </p:spPr>
      </p:sp>
      <p:sp>
        <p:nvSpPr>
          <p:cNvPr name="AutoShape 19" id="19"/>
          <p:cNvSpPr/>
          <p:nvPr/>
        </p:nvSpPr>
        <p:spPr>
          <a:xfrm>
            <a:off x="12380836" y="3903234"/>
            <a:ext cx="523730" cy="0"/>
          </a:xfrm>
          <a:prstGeom prst="line">
            <a:avLst/>
          </a:prstGeom>
          <a:ln cap="flat" w="28575">
            <a:solidFill>
              <a:srgbClr val="BFBDB8"/>
            </a:solidFill>
            <a:prstDash val="solid"/>
            <a:headEnd type="arrow" len="sm" w="med"/>
            <a:tailEnd type="triangle" len="med" w="lg"/>
          </a:ln>
        </p:spPr>
      </p:sp>
      <p:sp>
        <p:nvSpPr>
          <p:cNvPr name="AutoShape 20" id="20"/>
          <p:cNvSpPr/>
          <p:nvPr/>
        </p:nvSpPr>
        <p:spPr>
          <a:xfrm>
            <a:off x="4837457" y="2761257"/>
            <a:ext cx="1576007" cy="448983"/>
          </a:xfrm>
          <a:prstGeom prst="line">
            <a:avLst/>
          </a:prstGeom>
          <a:ln cap="flat" w="28575">
            <a:solidFill>
              <a:srgbClr val="BFBDB8"/>
            </a:solidFill>
            <a:prstDash val="solid"/>
            <a:headEnd type="none" len="sm" w="sm"/>
            <a:tailEnd type="arrow" len="sm" w="med"/>
          </a:ln>
        </p:spPr>
      </p:sp>
      <p:sp>
        <p:nvSpPr>
          <p:cNvPr name="AutoShape 21" id="21"/>
          <p:cNvSpPr/>
          <p:nvPr/>
        </p:nvSpPr>
        <p:spPr>
          <a:xfrm>
            <a:off x="2370317" y="5057297"/>
            <a:ext cx="1253672" cy="2949"/>
          </a:xfrm>
          <a:prstGeom prst="line">
            <a:avLst/>
          </a:prstGeom>
          <a:ln cap="flat" w="28575">
            <a:solidFill>
              <a:srgbClr val="BFBDB8"/>
            </a:solidFill>
            <a:prstDash val="solid"/>
            <a:headEnd type="none" len="sm" w="sm"/>
            <a:tailEnd type="arrow" len="sm" w="med"/>
          </a:ln>
        </p:spPr>
      </p:sp>
      <p:grpSp>
        <p:nvGrpSpPr>
          <p:cNvPr name="Group 22" id="22"/>
          <p:cNvGrpSpPr/>
          <p:nvPr/>
        </p:nvGrpSpPr>
        <p:grpSpPr>
          <a:xfrm rot="0">
            <a:off x="8620256" y="1516508"/>
            <a:ext cx="6666314" cy="5063083"/>
            <a:chOff x="0" y="0"/>
            <a:chExt cx="1755737" cy="1333487"/>
          </a:xfrm>
        </p:grpSpPr>
        <p:sp>
          <p:nvSpPr>
            <p:cNvPr name="Freeform 23" id="23"/>
            <p:cNvSpPr/>
            <p:nvPr/>
          </p:nvSpPr>
          <p:spPr>
            <a:xfrm flipH="false" flipV="false" rot="0">
              <a:off x="0" y="0"/>
              <a:ext cx="1755737" cy="1333487"/>
            </a:xfrm>
            <a:custGeom>
              <a:avLst/>
              <a:gdLst/>
              <a:ahLst/>
              <a:cxnLst/>
              <a:rect r="r" b="b" t="t" l="l"/>
              <a:pathLst>
                <a:path h="1333487" w="1755737">
                  <a:moveTo>
                    <a:pt x="16259" y="0"/>
                  </a:moveTo>
                  <a:lnTo>
                    <a:pt x="1739478" y="0"/>
                  </a:lnTo>
                  <a:cubicBezTo>
                    <a:pt x="1743790" y="0"/>
                    <a:pt x="1747926" y="1713"/>
                    <a:pt x="1750975" y="4762"/>
                  </a:cubicBezTo>
                  <a:cubicBezTo>
                    <a:pt x="1754024" y="7811"/>
                    <a:pt x="1755737" y="11947"/>
                    <a:pt x="1755737" y="16259"/>
                  </a:cubicBezTo>
                  <a:lnTo>
                    <a:pt x="1755737" y="1317228"/>
                  </a:lnTo>
                  <a:cubicBezTo>
                    <a:pt x="1755737" y="1321540"/>
                    <a:pt x="1754024" y="1325676"/>
                    <a:pt x="1750975" y="1328725"/>
                  </a:cubicBezTo>
                  <a:cubicBezTo>
                    <a:pt x="1747926" y="1331774"/>
                    <a:pt x="1743790" y="1333487"/>
                    <a:pt x="1739478" y="1333487"/>
                  </a:cubicBezTo>
                  <a:lnTo>
                    <a:pt x="16259" y="1333487"/>
                  </a:lnTo>
                  <a:cubicBezTo>
                    <a:pt x="11947" y="1333487"/>
                    <a:pt x="7811" y="1331774"/>
                    <a:pt x="4762" y="1328725"/>
                  </a:cubicBezTo>
                  <a:cubicBezTo>
                    <a:pt x="1713" y="1325676"/>
                    <a:pt x="0" y="1321540"/>
                    <a:pt x="0" y="1317228"/>
                  </a:cubicBezTo>
                  <a:lnTo>
                    <a:pt x="0" y="16259"/>
                  </a:lnTo>
                  <a:cubicBezTo>
                    <a:pt x="0" y="11947"/>
                    <a:pt x="1713" y="7811"/>
                    <a:pt x="4762" y="4762"/>
                  </a:cubicBezTo>
                  <a:cubicBezTo>
                    <a:pt x="7811" y="1713"/>
                    <a:pt x="11947" y="0"/>
                    <a:pt x="16259" y="0"/>
                  </a:cubicBezTo>
                  <a:close/>
                </a:path>
              </a:pathLst>
            </a:custGeom>
            <a:solidFill>
              <a:srgbClr val="000000">
                <a:alpha val="0"/>
              </a:srgbClr>
            </a:solidFill>
            <a:ln w="38100" cap="sq">
              <a:solidFill>
                <a:srgbClr val="BFBDB8"/>
              </a:solidFill>
              <a:prstDash val="dash"/>
              <a:miter/>
            </a:ln>
          </p:spPr>
        </p:sp>
        <p:sp>
          <p:nvSpPr>
            <p:cNvPr name="TextBox 24" id="24"/>
            <p:cNvSpPr txBox="true"/>
            <p:nvPr/>
          </p:nvSpPr>
          <p:spPr>
            <a:xfrm>
              <a:off x="0" y="9525"/>
              <a:ext cx="1755737" cy="1323962"/>
            </a:xfrm>
            <a:prstGeom prst="rect">
              <a:avLst/>
            </a:prstGeom>
          </p:spPr>
          <p:txBody>
            <a:bodyPr anchor="ctr" rtlCol="false" tIns="50800" lIns="50800" bIns="50800" rIns="50800"/>
            <a:lstStyle/>
            <a:p>
              <a:pPr algn="ctr">
                <a:lnSpc>
                  <a:spcPts val="2400"/>
                </a:lnSpc>
              </a:pPr>
            </a:p>
          </p:txBody>
        </p:sp>
      </p:grpSp>
      <p:sp>
        <p:nvSpPr>
          <p:cNvPr name="AutoShape 25" id="25"/>
          <p:cNvSpPr/>
          <p:nvPr/>
        </p:nvSpPr>
        <p:spPr>
          <a:xfrm flipV="true">
            <a:off x="4837457" y="3903234"/>
            <a:ext cx="4273419" cy="1157012"/>
          </a:xfrm>
          <a:prstGeom prst="line">
            <a:avLst/>
          </a:prstGeom>
          <a:ln cap="flat" w="28575">
            <a:solidFill>
              <a:srgbClr val="BFBDB8"/>
            </a:solidFill>
            <a:prstDash val="solid"/>
            <a:headEnd type="arrow" len="sm" w="med"/>
            <a:tailEnd type="arrow" len="sm" w="med"/>
          </a:ln>
        </p:spPr>
      </p:sp>
      <p:sp>
        <p:nvSpPr>
          <p:cNvPr name="AutoShape 26" id="26"/>
          <p:cNvSpPr/>
          <p:nvPr/>
        </p:nvSpPr>
        <p:spPr>
          <a:xfrm>
            <a:off x="10745856" y="5509228"/>
            <a:ext cx="5417015" cy="648841"/>
          </a:xfrm>
          <a:prstGeom prst="line">
            <a:avLst/>
          </a:prstGeom>
          <a:ln cap="flat" w="28575">
            <a:solidFill>
              <a:srgbClr val="BFBDB8"/>
            </a:solidFill>
            <a:prstDash val="solid"/>
            <a:headEnd type="arrow" len="sm" w="med"/>
            <a:tailEnd type="arrow" len="sm" w="med"/>
          </a:ln>
        </p:spPr>
      </p:sp>
      <p:sp>
        <p:nvSpPr>
          <p:cNvPr name="AutoShape 27" id="27"/>
          <p:cNvSpPr/>
          <p:nvPr/>
        </p:nvSpPr>
        <p:spPr>
          <a:xfrm>
            <a:off x="7015953" y="3656083"/>
            <a:ext cx="2094922" cy="247151"/>
          </a:xfrm>
          <a:prstGeom prst="line">
            <a:avLst/>
          </a:prstGeom>
          <a:ln cap="flat" w="28575">
            <a:solidFill>
              <a:srgbClr val="BFBDB8"/>
            </a:solidFill>
            <a:prstDash val="solid"/>
            <a:headEnd type="none" len="sm" w="sm"/>
            <a:tailEnd type="arrow" len="sm" w="med"/>
          </a:ln>
        </p:spPr>
      </p:sp>
      <p:grpSp>
        <p:nvGrpSpPr>
          <p:cNvPr name="Group 28" id="28"/>
          <p:cNvGrpSpPr/>
          <p:nvPr/>
        </p:nvGrpSpPr>
        <p:grpSpPr>
          <a:xfrm rot="0">
            <a:off x="9110876" y="2297239"/>
            <a:ext cx="3269960" cy="3211989"/>
            <a:chOff x="0" y="0"/>
            <a:chExt cx="861224" cy="845956"/>
          </a:xfrm>
        </p:grpSpPr>
        <p:sp>
          <p:nvSpPr>
            <p:cNvPr name="Freeform 29" id="29"/>
            <p:cNvSpPr/>
            <p:nvPr/>
          </p:nvSpPr>
          <p:spPr>
            <a:xfrm flipH="false" flipV="false" rot="0">
              <a:off x="0" y="0"/>
              <a:ext cx="861224" cy="845956"/>
            </a:xfrm>
            <a:custGeom>
              <a:avLst/>
              <a:gdLst/>
              <a:ahLst/>
              <a:cxnLst/>
              <a:rect r="r" b="b" t="t" l="l"/>
              <a:pathLst>
                <a:path h="845956" w="861224">
                  <a:moveTo>
                    <a:pt x="33146" y="0"/>
                  </a:moveTo>
                  <a:lnTo>
                    <a:pt x="828078" y="0"/>
                  </a:lnTo>
                  <a:cubicBezTo>
                    <a:pt x="836869" y="0"/>
                    <a:pt x="845300" y="3492"/>
                    <a:pt x="851516" y="9708"/>
                  </a:cubicBezTo>
                  <a:cubicBezTo>
                    <a:pt x="857732" y="15924"/>
                    <a:pt x="861224" y="24355"/>
                    <a:pt x="861224" y="33146"/>
                  </a:cubicBezTo>
                  <a:lnTo>
                    <a:pt x="861224" y="812810"/>
                  </a:lnTo>
                  <a:cubicBezTo>
                    <a:pt x="861224" y="821601"/>
                    <a:pt x="857732" y="830032"/>
                    <a:pt x="851516" y="836248"/>
                  </a:cubicBezTo>
                  <a:cubicBezTo>
                    <a:pt x="845300" y="842464"/>
                    <a:pt x="836869" y="845956"/>
                    <a:pt x="828078" y="845956"/>
                  </a:cubicBezTo>
                  <a:lnTo>
                    <a:pt x="33146" y="845956"/>
                  </a:lnTo>
                  <a:cubicBezTo>
                    <a:pt x="24355" y="845956"/>
                    <a:pt x="15924" y="842464"/>
                    <a:pt x="9708" y="836248"/>
                  </a:cubicBezTo>
                  <a:cubicBezTo>
                    <a:pt x="3492" y="830032"/>
                    <a:pt x="0" y="821601"/>
                    <a:pt x="0" y="812810"/>
                  </a:cubicBezTo>
                  <a:lnTo>
                    <a:pt x="0" y="33146"/>
                  </a:lnTo>
                  <a:cubicBezTo>
                    <a:pt x="0" y="24355"/>
                    <a:pt x="3492" y="15924"/>
                    <a:pt x="9708" y="9708"/>
                  </a:cubicBezTo>
                  <a:cubicBezTo>
                    <a:pt x="15924" y="3492"/>
                    <a:pt x="24355" y="0"/>
                    <a:pt x="33146" y="0"/>
                  </a:cubicBezTo>
                  <a:close/>
                </a:path>
              </a:pathLst>
            </a:custGeom>
            <a:solidFill>
              <a:srgbClr val="000000">
                <a:alpha val="0"/>
              </a:srgbClr>
            </a:solidFill>
            <a:ln w="38100" cap="sq">
              <a:solidFill>
                <a:srgbClr val="BFBDB8"/>
              </a:solidFill>
              <a:prstDash val="solid"/>
              <a:miter/>
            </a:ln>
          </p:spPr>
        </p:sp>
        <p:sp>
          <p:nvSpPr>
            <p:cNvPr name="TextBox 30" id="30"/>
            <p:cNvSpPr txBox="true"/>
            <p:nvPr/>
          </p:nvSpPr>
          <p:spPr>
            <a:xfrm>
              <a:off x="0" y="9525"/>
              <a:ext cx="861224" cy="836431"/>
            </a:xfrm>
            <a:prstGeom prst="rect">
              <a:avLst/>
            </a:prstGeom>
          </p:spPr>
          <p:txBody>
            <a:bodyPr anchor="ctr" rtlCol="false" tIns="50800" lIns="50800" bIns="50800" rIns="50800"/>
            <a:lstStyle/>
            <a:p>
              <a:pPr algn="ctr">
                <a:lnSpc>
                  <a:spcPts val="2400"/>
                </a:lnSpc>
              </a:pPr>
            </a:p>
          </p:txBody>
        </p:sp>
      </p:grpSp>
      <p:grpSp>
        <p:nvGrpSpPr>
          <p:cNvPr name="Group 31" id="31"/>
          <p:cNvGrpSpPr/>
          <p:nvPr/>
        </p:nvGrpSpPr>
        <p:grpSpPr>
          <a:xfrm rot="0">
            <a:off x="12904566" y="2297239"/>
            <a:ext cx="1917857" cy="3211989"/>
            <a:chOff x="0" y="0"/>
            <a:chExt cx="505115" cy="845956"/>
          </a:xfrm>
        </p:grpSpPr>
        <p:sp>
          <p:nvSpPr>
            <p:cNvPr name="Freeform 32" id="32"/>
            <p:cNvSpPr/>
            <p:nvPr/>
          </p:nvSpPr>
          <p:spPr>
            <a:xfrm flipH="false" flipV="false" rot="0">
              <a:off x="0" y="0"/>
              <a:ext cx="505115" cy="845956"/>
            </a:xfrm>
            <a:custGeom>
              <a:avLst/>
              <a:gdLst/>
              <a:ahLst/>
              <a:cxnLst/>
              <a:rect r="r" b="b" t="t" l="l"/>
              <a:pathLst>
                <a:path h="845956" w="505115">
                  <a:moveTo>
                    <a:pt x="56515" y="0"/>
                  </a:moveTo>
                  <a:lnTo>
                    <a:pt x="448600" y="0"/>
                  </a:lnTo>
                  <a:cubicBezTo>
                    <a:pt x="463589" y="0"/>
                    <a:pt x="477963" y="5954"/>
                    <a:pt x="488562" y="16553"/>
                  </a:cubicBezTo>
                  <a:cubicBezTo>
                    <a:pt x="499160" y="27151"/>
                    <a:pt x="505115" y="41526"/>
                    <a:pt x="505115" y="56515"/>
                  </a:cubicBezTo>
                  <a:lnTo>
                    <a:pt x="505115" y="789441"/>
                  </a:lnTo>
                  <a:cubicBezTo>
                    <a:pt x="505115" y="804430"/>
                    <a:pt x="499160" y="818805"/>
                    <a:pt x="488562" y="829403"/>
                  </a:cubicBezTo>
                  <a:cubicBezTo>
                    <a:pt x="477963" y="840002"/>
                    <a:pt x="463589" y="845956"/>
                    <a:pt x="448600" y="845956"/>
                  </a:cubicBezTo>
                  <a:lnTo>
                    <a:pt x="56515" y="845956"/>
                  </a:lnTo>
                  <a:cubicBezTo>
                    <a:pt x="41526" y="845956"/>
                    <a:pt x="27151" y="840002"/>
                    <a:pt x="16553" y="829403"/>
                  </a:cubicBezTo>
                  <a:cubicBezTo>
                    <a:pt x="5954" y="818805"/>
                    <a:pt x="0" y="804430"/>
                    <a:pt x="0" y="789441"/>
                  </a:cubicBezTo>
                  <a:lnTo>
                    <a:pt x="0" y="56515"/>
                  </a:lnTo>
                  <a:cubicBezTo>
                    <a:pt x="0" y="41526"/>
                    <a:pt x="5954" y="27151"/>
                    <a:pt x="16553" y="16553"/>
                  </a:cubicBezTo>
                  <a:cubicBezTo>
                    <a:pt x="27151" y="5954"/>
                    <a:pt x="41526" y="0"/>
                    <a:pt x="56515" y="0"/>
                  </a:cubicBezTo>
                  <a:close/>
                </a:path>
              </a:pathLst>
            </a:custGeom>
            <a:solidFill>
              <a:srgbClr val="000000">
                <a:alpha val="0"/>
              </a:srgbClr>
            </a:solidFill>
            <a:ln w="38100" cap="sq">
              <a:solidFill>
                <a:srgbClr val="BFBDB8"/>
              </a:solidFill>
              <a:prstDash val="solid"/>
              <a:miter/>
            </a:ln>
          </p:spPr>
        </p:sp>
        <p:sp>
          <p:nvSpPr>
            <p:cNvPr name="TextBox 33" id="33"/>
            <p:cNvSpPr txBox="true"/>
            <p:nvPr/>
          </p:nvSpPr>
          <p:spPr>
            <a:xfrm>
              <a:off x="0" y="9525"/>
              <a:ext cx="505115" cy="836431"/>
            </a:xfrm>
            <a:prstGeom prst="rect">
              <a:avLst/>
            </a:prstGeom>
          </p:spPr>
          <p:txBody>
            <a:bodyPr anchor="ctr" rtlCol="false" tIns="50800" lIns="50800" bIns="50800" rIns="50800"/>
            <a:lstStyle/>
            <a:p>
              <a:pPr algn="ctr">
                <a:lnSpc>
                  <a:spcPts val="2400"/>
                </a:lnSpc>
              </a:pPr>
            </a:p>
          </p:txBody>
        </p:sp>
      </p:grpSp>
      <p:sp>
        <p:nvSpPr>
          <p:cNvPr name="Freeform 34" id="34"/>
          <p:cNvSpPr/>
          <p:nvPr/>
        </p:nvSpPr>
        <p:spPr>
          <a:xfrm flipH="false" flipV="false" rot="0">
            <a:off x="9467328" y="3531537"/>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5" id="35"/>
          <p:cNvSpPr/>
          <p:nvPr/>
        </p:nvSpPr>
        <p:spPr>
          <a:xfrm flipH="false" flipV="false" rot="0">
            <a:off x="13504500" y="3098156"/>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6" id="36"/>
          <p:cNvSpPr/>
          <p:nvPr/>
        </p:nvSpPr>
        <p:spPr>
          <a:xfrm flipH="false" flipV="false" rot="0">
            <a:off x="13504500" y="4184070"/>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7" id="37"/>
          <p:cNvSpPr/>
          <p:nvPr/>
        </p:nvSpPr>
        <p:spPr>
          <a:xfrm flipH="false" flipV="false" rot="0">
            <a:off x="10344710" y="3531537"/>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8" id="38"/>
          <p:cNvSpPr/>
          <p:nvPr/>
        </p:nvSpPr>
        <p:spPr>
          <a:xfrm flipH="false" flipV="false" rot="0">
            <a:off x="11222092" y="3531537"/>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9" id="39"/>
          <p:cNvSpPr/>
          <p:nvPr/>
        </p:nvSpPr>
        <p:spPr>
          <a:xfrm flipH="false" flipV="false" rot="0">
            <a:off x="10344710" y="2520011"/>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0" id="40"/>
          <p:cNvSpPr/>
          <p:nvPr/>
        </p:nvSpPr>
        <p:spPr>
          <a:xfrm flipH="false" flipV="false" rot="0">
            <a:off x="10344710" y="4543064"/>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1" id="41"/>
          <p:cNvSpPr/>
          <p:nvPr/>
        </p:nvSpPr>
        <p:spPr>
          <a:xfrm flipH="false" flipV="false" rot="0">
            <a:off x="9117248" y="5802692"/>
            <a:ext cx="726982" cy="435281"/>
          </a:xfrm>
          <a:custGeom>
            <a:avLst/>
            <a:gdLst/>
            <a:ahLst/>
            <a:cxnLst/>
            <a:rect r="r" b="b" t="t" l="l"/>
            <a:pathLst>
              <a:path h="435281" w="726982">
                <a:moveTo>
                  <a:pt x="0" y="0"/>
                </a:moveTo>
                <a:lnTo>
                  <a:pt x="726983" y="0"/>
                </a:lnTo>
                <a:lnTo>
                  <a:pt x="726983" y="435281"/>
                </a:lnTo>
                <a:lnTo>
                  <a:pt x="0" y="435281"/>
                </a:lnTo>
                <a:lnTo>
                  <a:pt x="0" y="0"/>
                </a:lnTo>
                <a:close/>
              </a:path>
            </a:pathLst>
          </a:custGeom>
          <a:blipFill>
            <a:blip r:embed="rId28"/>
            <a:stretch>
              <a:fillRect l="0" t="0" r="0" b="0"/>
            </a:stretch>
          </a:blipFill>
        </p:spPr>
      </p:sp>
      <p:sp>
        <p:nvSpPr>
          <p:cNvPr name="Freeform 42" id="42"/>
          <p:cNvSpPr/>
          <p:nvPr/>
        </p:nvSpPr>
        <p:spPr>
          <a:xfrm flipH="false" flipV="false" rot="0">
            <a:off x="3623990" y="6394804"/>
            <a:ext cx="1213467" cy="1001110"/>
          </a:xfrm>
          <a:custGeom>
            <a:avLst/>
            <a:gdLst/>
            <a:ahLst/>
            <a:cxnLst/>
            <a:rect r="r" b="b" t="t" l="l"/>
            <a:pathLst>
              <a:path h="1001110" w="1213467">
                <a:moveTo>
                  <a:pt x="0" y="0"/>
                </a:moveTo>
                <a:lnTo>
                  <a:pt x="1213467" y="0"/>
                </a:lnTo>
                <a:lnTo>
                  <a:pt x="1213467" y="1001111"/>
                </a:lnTo>
                <a:lnTo>
                  <a:pt x="0" y="1001111"/>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43" id="43"/>
          <p:cNvSpPr/>
          <p:nvPr/>
        </p:nvSpPr>
        <p:spPr>
          <a:xfrm flipH="false" flipV="false" rot="0">
            <a:off x="9467328" y="4543064"/>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44" id="44"/>
          <p:cNvSpPr/>
          <p:nvPr/>
        </p:nvSpPr>
        <p:spPr>
          <a:xfrm flipH="false" flipV="false" rot="0">
            <a:off x="9467328" y="2520011"/>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45" id="45"/>
          <p:cNvSpPr/>
          <p:nvPr/>
        </p:nvSpPr>
        <p:spPr>
          <a:xfrm flipH="false" flipV="false" rot="0">
            <a:off x="16162870" y="5641461"/>
            <a:ext cx="1109495" cy="1033217"/>
          </a:xfrm>
          <a:custGeom>
            <a:avLst/>
            <a:gdLst/>
            <a:ahLst/>
            <a:cxnLst/>
            <a:rect r="r" b="b" t="t" l="l"/>
            <a:pathLst>
              <a:path h="1033217" w="1109495">
                <a:moveTo>
                  <a:pt x="0" y="0"/>
                </a:moveTo>
                <a:lnTo>
                  <a:pt x="1109496" y="0"/>
                </a:lnTo>
                <a:lnTo>
                  <a:pt x="1109496" y="1033217"/>
                </a:lnTo>
                <a:lnTo>
                  <a:pt x="0" y="1033217"/>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46" id="46"/>
          <p:cNvSpPr/>
          <p:nvPr/>
        </p:nvSpPr>
        <p:spPr>
          <a:xfrm flipH="false" flipV="false" rot="0">
            <a:off x="5675356" y="2208949"/>
            <a:ext cx="1393920" cy="355170"/>
          </a:xfrm>
          <a:custGeom>
            <a:avLst/>
            <a:gdLst/>
            <a:ahLst/>
            <a:cxnLst/>
            <a:rect r="r" b="b" t="t" l="l"/>
            <a:pathLst>
              <a:path h="355170" w="1393920">
                <a:moveTo>
                  <a:pt x="0" y="0"/>
                </a:moveTo>
                <a:lnTo>
                  <a:pt x="1393921" y="0"/>
                </a:lnTo>
                <a:lnTo>
                  <a:pt x="1393921" y="355170"/>
                </a:lnTo>
                <a:lnTo>
                  <a:pt x="0" y="355170"/>
                </a:lnTo>
                <a:lnTo>
                  <a:pt x="0" y="0"/>
                </a:lnTo>
                <a:close/>
              </a:path>
            </a:pathLst>
          </a:custGeom>
          <a:blipFill>
            <a:blip r:embed="rId37"/>
            <a:stretch>
              <a:fillRect l="0" t="0" r="0" b="0"/>
            </a:stretch>
          </a:blipFill>
        </p:spPr>
      </p:sp>
      <p:sp>
        <p:nvSpPr>
          <p:cNvPr name="Freeform 47" id="47"/>
          <p:cNvSpPr/>
          <p:nvPr/>
        </p:nvSpPr>
        <p:spPr>
          <a:xfrm flipH="false" flipV="false" rot="0">
            <a:off x="5934075" y="5242104"/>
            <a:ext cx="1081878" cy="478731"/>
          </a:xfrm>
          <a:custGeom>
            <a:avLst/>
            <a:gdLst/>
            <a:ahLst/>
            <a:cxnLst/>
            <a:rect r="r" b="b" t="t" l="l"/>
            <a:pathLst>
              <a:path h="478731" w="1081878">
                <a:moveTo>
                  <a:pt x="0" y="0"/>
                </a:moveTo>
                <a:lnTo>
                  <a:pt x="1081878" y="0"/>
                </a:lnTo>
                <a:lnTo>
                  <a:pt x="1081878" y="478731"/>
                </a:lnTo>
                <a:lnTo>
                  <a:pt x="0" y="478731"/>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TextBox 48" id="48"/>
          <p:cNvSpPr txBox="true"/>
          <p:nvPr/>
        </p:nvSpPr>
        <p:spPr>
          <a:xfrm rot="0">
            <a:off x="16667065" y="9292120"/>
            <a:ext cx="592235" cy="234390"/>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7.</a:t>
            </a:r>
          </a:p>
        </p:txBody>
      </p:sp>
      <p:sp>
        <p:nvSpPr>
          <p:cNvPr name="TextBox 49" id="49"/>
          <p:cNvSpPr txBox="true"/>
          <p:nvPr/>
        </p:nvSpPr>
        <p:spPr>
          <a:xfrm rot="0">
            <a:off x="1028700" y="8248847"/>
            <a:ext cx="9005163" cy="930275"/>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High-level Architecture</a:t>
            </a:r>
          </a:p>
        </p:txBody>
      </p:sp>
      <p:sp>
        <p:nvSpPr>
          <p:cNvPr name="TextBox 50" id="50"/>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51" id="51"/>
          <p:cNvSpPr txBox="true"/>
          <p:nvPr/>
        </p:nvSpPr>
        <p:spPr>
          <a:xfrm rot="0">
            <a:off x="1214790" y="3335956"/>
            <a:ext cx="1476215" cy="476575"/>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Long-range RFID reader</a:t>
            </a:r>
          </a:p>
        </p:txBody>
      </p:sp>
      <p:sp>
        <p:nvSpPr>
          <p:cNvPr name="TextBox 52" id="52"/>
          <p:cNvSpPr txBox="true"/>
          <p:nvPr/>
        </p:nvSpPr>
        <p:spPr>
          <a:xfrm rot="0">
            <a:off x="1214790" y="5681495"/>
            <a:ext cx="1476215" cy="476575"/>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Short-range RFID reader</a:t>
            </a:r>
          </a:p>
        </p:txBody>
      </p:sp>
      <p:sp>
        <p:nvSpPr>
          <p:cNvPr name="TextBox 53" id="53"/>
          <p:cNvSpPr txBox="true"/>
          <p:nvPr/>
        </p:nvSpPr>
        <p:spPr>
          <a:xfrm rot="0">
            <a:off x="5675356" y="4200765"/>
            <a:ext cx="1476215"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Central hub</a:t>
            </a:r>
          </a:p>
        </p:txBody>
      </p:sp>
      <p:sp>
        <p:nvSpPr>
          <p:cNvPr name="TextBox 54" id="54"/>
          <p:cNvSpPr txBox="true"/>
          <p:nvPr/>
        </p:nvSpPr>
        <p:spPr>
          <a:xfrm rot="0">
            <a:off x="15979511" y="6785660"/>
            <a:ext cx="1476215"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Dashboard</a:t>
            </a:r>
          </a:p>
        </p:txBody>
      </p:sp>
      <p:sp>
        <p:nvSpPr>
          <p:cNvPr name="TextBox 55" id="55"/>
          <p:cNvSpPr txBox="true"/>
          <p:nvPr/>
        </p:nvSpPr>
        <p:spPr>
          <a:xfrm rot="0">
            <a:off x="3492616" y="7575930"/>
            <a:ext cx="1476215"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Display unit</a:t>
            </a:r>
          </a:p>
        </p:txBody>
      </p:sp>
      <p:sp>
        <p:nvSpPr>
          <p:cNvPr name="TextBox 56" id="56"/>
          <p:cNvSpPr txBox="true"/>
          <p:nvPr/>
        </p:nvSpPr>
        <p:spPr>
          <a:xfrm rot="0">
            <a:off x="9883129" y="1843706"/>
            <a:ext cx="1725454" cy="262255"/>
          </a:xfrm>
          <a:prstGeom prst="rect">
            <a:avLst/>
          </a:prstGeom>
        </p:spPr>
        <p:txBody>
          <a:bodyPr anchor="t" rtlCol="false" tIns="0" lIns="0" bIns="0" rIns="0">
            <a:spAutoFit/>
          </a:bodyPr>
          <a:lstStyle/>
          <a:p>
            <a:pPr algn="ctr">
              <a:lnSpc>
                <a:spcPts val="2089"/>
              </a:lnSpc>
              <a:spcBef>
                <a:spcPct val="0"/>
              </a:spcBef>
            </a:pPr>
            <a:r>
              <a:rPr lang="en-US" sz="1899">
                <a:solidFill>
                  <a:srgbClr val="000000"/>
                </a:solidFill>
                <a:latin typeface="Lato Bold"/>
              </a:rPr>
              <a:t>Application Tier</a:t>
            </a:r>
          </a:p>
        </p:txBody>
      </p:sp>
      <p:sp>
        <p:nvSpPr>
          <p:cNvPr name="TextBox 57" id="57"/>
          <p:cNvSpPr txBox="true"/>
          <p:nvPr/>
        </p:nvSpPr>
        <p:spPr>
          <a:xfrm rot="0">
            <a:off x="13359542" y="1843706"/>
            <a:ext cx="1007904" cy="262255"/>
          </a:xfrm>
          <a:prstGeom prst="rect">
            <a:avLst/>
          </a:prstGeom>
        </p:spPr>
        <p:txBody>
          <a:bodyPr anchor="t" rtlCol="false" tIns="0" lIns="0" bIns="0" rIns="0">
            <a:spAutoFit/>
          </a:bodyPr>
          <a:lstStyle/>
          <a:p>
            <a:pPr algn="ctr">
              <a:lnSpc>
                <a:spcPts val="2089"/>
              </a:lnSpc>
              <a:spcBef>
                <a:spcPct val="0"/>
              </a:spcBef>
            </a:pPr>
            <a:r>
              <a:rPr lang="en-US" sz="1899">
                <a:solidFill>
                  <a:srgbClr val="000000"/>
                </a:solidFill>
                <a:latin typeface="Lato Bold"/>
              </a:rPr>
              <a:t>Data Tier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grpSp>
        <p:nvGrpSpPr>
          <p:cNvPr name="Group 6" id="6"/>
          <p:cNvGrpSpPr/>
          <p:nvPr/>
        </p:nvGrpSpPr>
        <p:grpSpPr>
          <a:xfrm rot="0">
            <a:off x="1028700" y="1275973"/>
            <a:ext cx="14391338" cy="6665299"/>
            <a:chOff x="0" y="0"/>
            <a:chExt cx="3255473" cy="1507761"/>
          </a:xfrm>
        </p:grpSpPr>
        <p:sp>
          <p:nvSpPr>
            <p:cNvPr name="Freeform 7" id="7"/>
            <p:cNvSpPr/>
            <p:nvPr/>
          </p:nvSpPr>
          <p:spPr>
            <a:xfrm flipH="false" flipV="false" rot="0">
              <a:off x="0" y="0"/>
              <a:ext cx="3255473" cy="1507761"/>
            </a:xfrm>
            <a:custGeom>
              <a:avLst/>
              <a:gdLst/>
              <a:ahLst/>
              <a:cxnLst/>
              <a:rect r="r" b="b" t="t" l="l"/>
              <a:pathLst>
                <a:path h="1507761" w="3255473">
                  <a:moveTo>
                    <a:pt x="7531" y="0"/>
                  </a:moveTo>
                  <a:lnTo>
                    <a:pt x="3247942" y="0"/>
                  </a:lnTo>
                  <a:cubicBezTo>
                    <a:pt x="3252101" y="0"/>
                    <a:pt x="3255473" y="3372"/>
                    <a:pt x="3255473" y="7531"/>
                  </a:cubicBezTo>
                  <a:lnTo>
                    <a:pt x="3255473" y="1500230"/>
                  </a:lnTo>
                  <a:cubicBezTo>
                    <a:pt x="3255473" y="1504389"/>
                    <a:pt x="3252101" y="1507761"/>
                    <a:pt x="3247942" y="1507761"/>
                  </a:cubicBezTo>
                  <a:lnTo>
                    <a:pt x="7531" y="1507761"/>
                  </a:lnTo>
                  <a:cubicBezTo>
                    <a:pt x="3372" y="1507761"/>
                    <a:pt x="0" y="1504389"/>
                    <a:pt x="0" y="1500230"/>
                  </a:cubicBezTo>
                  <a:lnTo>
                    <a:pt x="0" y="7531"/>
                  </a:lnTo>
                  <a:cubicBezTo>
                    <a:pt x="0" y="3372"/>
                    <a:pt x="3372" y="0"/>
                    <a:pt x="7531" y="0"/>
                  </a:cubicBezTo>
                  <a:close/>
                </a:path>
              </a:pathLst>
            </a:custGeom>
            <a:solidFill>
              <a:srgbClr val="000000">
                <a:alpha val="0"/>
              </a:srgbClr>
            </a:solidFill>
            <a:ln w="38100" cap="sq">
              <a:solidFill>
                <a:srgbClr val="BFBDB8"/>
              </a:solidFill>
              <a:prstDash val="dash"/>
              <a:miter/>
            </a:ln>
          </p:spPr>
        </p:sp>
        <p:sp>
          <p:nvSpPr>
            <p:cNvPr name="TextBox 8" id="8"/>
            <p:cNvSpPr txBox="true"/>
            <p:nvPr/>
          </p:nvSpPr>
          <p:spPr>
            <a:xfrm>
              <a:off x="0" y="9525"/>
              <a:ext cx="3255473" cy="1498236"/>
            </a:xfrm>
            <a:prstGeom prst="rect">
              <a:avLst/>
            </a:prstGeom>
          </p:spPr>
          <p:txBody>
            <a:bodyPr anchor="ctr" rtlCol="false" tIns="50800" lIns="50800" bIns="50800" rIns="50800"/>
            <a:lstStyle/>
            <a:p>
              <a:pPr algn="ctr">
                <a:lnSpc>
                  <a:spcPts val="2400"/>
                </a:lnSpc>
              </a:pPr>
            </a:p>
          </p:txBody>
        </p:sp>
      </p:grpSp>
      <p:grpSp>
        <p:nvGrpSpPr>
          <p:cNvPr name="Group 9" id="9"/>
          <p:cNvGrpSpPr/>
          <p:nvPr/>
        </p:nvGrpSpPr>
        <p:grpSpPr>
          <a:xfrm rot="0">
            <a:off x="6130740" y="2128770"/>
            <a:ext cx="4423949" cy="5420930"/>
            <a:chOff x="0" y="0"/>
            <a:chExt cx="1165155" cy="1427735"/>
          </a:xfrm>
        </p:grpSpPr>
        <p:sp>
          <p:nvSpPr>
            <p:cNvPr name="Freeform 10" id="10"/>
            <p:cNvSpPr/>
            <p:nvPr/>
          </p:nvSpPr>
          <p:spPr>
            <a:xfrm flipH="false" flipV="false" rot="0">
              <a:off x="0" y="0"/>
              <a:ext cx="1165155" cy="1427735"/>
            </a:xfrm>
            <a:custGeom>
              <a:avLst/>
              <a:gdLst/>
              <a:ahLst/>
              <a:cxnLst/>
              <a:rect r="r" b="b" t="t" l="l"/>
              <a:pathLst>
                <a:path h="1427735" w="1165155">
                  <a:moveTo>
                    <a:pt x="24500" y="0"/>
                  </a:moveTo>
                  <a:lnTo>
                    <a:pt x="1140655" y="0"/>
                  </a:lnTo>
                  <a:cubicBezTo>
                    <a:pt x="1147153" y="0"/>
                    <a:pt x="1153385" y="2581"/>
                    <a:pt x="1157979" y="7176"/>
                  </a:cubicBezTo>
                  <a:cubicBezTo>
                    <a:pt x="1162574" y="11771"/>
                    <a:pt x="1165155" y="18002"/>
                    <a:pt x="1165155" y="24500"/>
                  </a:cubicBezTo>
                  <a:lnTo>
                    <a:pt x="1165155" y="1403235"/>
                  </a:lnTo>
                  <a:cubicBezTo>
                    <a:pt x="1165155" y="1416766"/>
                    <a:pt x="1154186" y="1427735"/>
                    <a:pt x="1140655" y="1427735"/>
                  </a:cubicBezTo>
                  <a:lnTo>
                    <a:pt x="24500" y="1427735"/>
                  </a:lnTo>
                  <a:cubicBezTo>
                    <a:pt x="18002" y="1427735"/>
                    <a:pt x="11771" y="1425154"/>
                    <a:pt x="7176" y="1420559"/>
                  </a:cubicBezTo>
                  <a:cubicBezTo>
                    <a:pt x="2581" y="1415964"/>
                    <a:pt x="0" y="1409733"/>
                    <a:pt x="0" y="1403235"/>
                  </a:cubicBezTo>
                  <a:lnTo>
                    <a:pt x="0" y="24500"/>
                  </a:lnTo>
                  <a:cubicBezTo>
                    <a:pt x="0" y="10969"/>
                    <a:pt x="10969" y="0"/>
                    <a:pt x="24500" y="0"/>
                  </a:cubicBezTo>
                  <a:close/>
                </a:path>
              </a:pathLst>
            </a:custGeom>
            <a:solidFill>
              <a:srgbClr val="000000">
                <a:alpha val="0"/>
              </a:srgbClr>
            </a:solidFill>
            <a:ln w="38100" cap="sq">
              <a:solidFill>
                <a:srgbClr val="BFBDB8"/>
              </a:solidFill>
              <a:prstDash val="solid"/>
              <a:miter/>
            </a:ln>
          </p:spPr>
        </p:sp>
        <p:sp>
          <p:nvSpPr>
            <p:cNvPr name="TextBox 11" id="11"/>
            <p:cNvSpPr txBox="true"/>
            <p:nvPr/>
          </p:nvSpPr>
          <p:spPr>
            <a:xfrm>
              <a:off x="0" y="9525"/>
              <a:ext cx="1165155" cy="1418210"/>
            </a:xfrm>
            <a:prstGeom prst="rect">
              <a:avLst/>
            </a:prstGeom>
          </p:spPr>
          <p:txBody>
            <a:bodyPr anchor="ctr" rtlCol="false" tIns="50800" lIns="50800" bIns="50800" rIns="50800"/>
            <a:lstStyle/>
            <a:p>
              <a:pPr algn="ctr">
                <a:lnSpc>
                  <a:spcPts val="2400"/>
                </a:lnSpc>
              </a:pPr>
            </a:p>
          </p:txBody>
        </p:sp>
      </p:grpSp>
      <p:grpSp>
        <p:nvGrpSpPr>
          <p:cNvPr name="Group 12" id="12"/>
          <p:cNvGrpSpPr/>
          <p:nvPr/>
        </p:nvGrpSpPr>
        <p:grpSpPr>
          <a:xfrm rot="0">
            <a:off x="6515466" y="2396203"/>
            <a:ext cx="3341062" cy="4499263"/>
            <a:chOff x="0" y="0"/>
            <a:chExt cx="755784" cy="1017781"/>
          </a:xfrm>
        </p:grpSpPr>
        <p:sp>
          <p:nvSpPr>
            <p:cNvPr name="Freeform 13" id="13"/>
            <p:cNvSpPr/>
            <p:nvPr/>
          </p:nvSpPr>
          <p:spPr>
            <a:xfrm flipH="false" flipV="false" rot="0">
              <a:off x="0" y="0"/>
              <a:ext cx="755784" cy="1017781"/>
            </a:xfrm>
            <a:custGeom>
              <a:avLst/>
              <a:gdLst/>
              <a:ahLst/>
              <a:cxnLst/>
              <a:rect r="r" b="b" t="t" l="l"/>
              <a:pathLst>
                <a:path h="1017781" w="755784">
                  <a:moveTo>
                    <a:pt x="32441" y="0"/>
                  </a:moveTo>
                  <a:lnTo>
                    <a:pt x="723343" y="0"/>
                  </a:lnTo>
                  <a:cubicBezTo>
                    <a:pt x="731947" y="0"/>
                    <a:pt x="740198" y="3418"/>
                    <a:pt x="746282" y="9502"/>
                  </a:cubicBezTo>
                  <a:cubicBezTo>
                    <a:pt x="752366" y="15586"/>
                    <a:pt x="755784" y="23837"/>
                    <a:pt x="755784" y="32441"/>
                  </a:cubicBezTo>
                  <a:lnTo>
                    <a:pt x="755784" y="985340"/>
                  </a:lnTo>
                  <a:cubicBezTo>
                    <a:pt x="755784" y="1003257"/>
                    <a:pt x="741259" y="1017781"/>
                    <a:pt x="723343" y="1017781"/>
                  </a:cubicBezTo>
                  <a:lnTo>
                    <a:pt x="32441" y="1017781"/>
                  </a:lnTo>
                  <a:cubicBezTo>
                    <a:pt x="14524" y="1017781"/>
                    <a:pt x="0" y="1003257"/>
                    <a:pt x="0" y="985340"/>
                  </a:cubicBezTo>
                  <a:lnTo>
                    <a:pt x="0" y="32441"/>
                  </a:lnTo>
                  <a:cubicBezTo>
                    <a:pt x="0" y="14524"/>
                    <a:pt x="14524" y="0"/>
                    <a:pt x="32441" y="0"/>
                  </a:cubicBezTo>
                  <a:close/>
                </a:path>
              </a:pathLst>
            </a:custGeom>
            <a:solidFill>
              <a:srgbClr val="000000">
                <a:alpha val="0"/>
              </a:srgbClr>
            </a:solidFill>
            <a:ln w="38100" cap="sq">
              <a:solidFill>
                <a:srgbClr val="BFBDB8"/>
              </a:solidFill>
              <a:prstDash val="dash"/>
              <a:miter/>
            </a:ln>
          </p:spPr>
        </p:sp>
        <p:sp>
          <p:nvSpPr>
            <p:cNvPr name="TextBox 14" id="14"/>
            <p:cNvSpPr txBox="true"/>
            <p:nvPr/>
          </p:nvSpPr>
          <p:spPr>
            <a:xfrm>
              <a:off x="0" y="9525"/>
              <a:ext cx="755784" cy="1008256"/>
            </a:xfrm>
            <a:prstGeom prst="rect">
              <a:avLst/>
            </a:prstGeom>
          </p:spPr>
          <p:txBody>
            <a:bodyPr anchor="ctr" rtlCol="false" tIns="50800" lIns="50800" bIns="50800" rIns="50800"/>
            <a:lstStyle/>
            <a:p>
              <a:pPr algn="ctr">
                <a:lnSpc>
                  <a:spcPts val="2400"/>
                </a:lnSpc>
              </a:pPr>
            </a:p>
          </p:txBody>
        </p:sp>
      </p:grpSp>
      <p:grpSp>
        <p:nvGrpSpPr>
          <p:cNvPr name="Group 15" id="15"/>
          <p:cNvGrpSpPr/>
          <p:nvPr/>
        </p:nvGrpSpPr>
        <p:grpSpPr>
          <a:xfrm rot="0">
            <a:off x="6762453" y="3651235"/>
            <a:ext cx="2815341" cy="2625170"/>
            <a:chOff x="0" y="0"/>
            <a:chExt cx="636860" cy="593841"/>
          </a:xfrm>
        </p:grpSpPr>
        <p:sp>
          <p:nvSpPr>
            <p:cNvPr name="Freeform 16" id="16"/>
            <p:cNvSpPr/>
            <p:nvPr/>
          </p:nvSpPr>
          <p:spPr>
            <a:xfrm flipH="false" flipV="false" rot="0">
              <a:off x="0" y="0"/>
              <a:ext cx="636860" cy="593841"/>
            </a:xfrm>
            <a:custGeom>
              <a:avLst/>
              <a:gdLst/>
              <a:ahLst/>
              <a:cxnLst/>
              <a:rect r="r" b="b" t="t" l="l"/>
              <a:pathLst>
                <a:path h="593841" w="636860">
                  <a:moveTo>
                    <a:pt x="38499" y="0"/>
                  </a:moveTo>
                  <a:lnTo>
                    <a:pt x="598361" y="0"/>
                  </a:lnTo>
                  <a:cubicBezTo>
                    <a:pt x="619623" y="0"/>
                    <a:pt x="636860" y="17236"/>
                    <a:pt x="636860" y="38499"/>
                  </a:cubicBezTo>
                  <a:lnTo>
                    <a:pt x="636860" y="555343"/>
                  </a:lnTo>
                  <a:cubicBezTo>
                    <a:pt x="636860" y="576605"/>
                    <a:pt x="619623" y="593841"/>
                    <a:pt x="598361" y="593841"/>
                  </a:cubicBezTo>
                  <a:lnTo>
                    <a:pt x="38499" y="593841"/>
                  </a:lnTo>
                  <a:cubicBezTo>
                    <a:pt x="17236" y="593841"/>
                    <a:pt x="0" y="576605"/>
                    <a:pt x="0" y="555343"/>
                  </a:cubicBezTo>
                  <a:lnTo>
                    <a:pt x="0" y="38499"/>
                  </a:lnTo>
                  <a:cubicBezTo>
                    <a:pt x="0" y="17236"/>
                    <a:pt x="17236" y="0"/>
                    <a:pt x="38499" y="0"/>
                  </a:cubicBezTo>
                  <a:close/>
                </a:path>
              </a:pathLst>
            </a:custGeom>
            <a:solidFill>
              <a:srgbClr val="000000">
                <a:alpha val="0"/>
              </a:srgbClr>
            </a:solidFill>
            <a:ln w="38100" cap="sq">
              <a:solidFill>
                <a:srgbClr val="BFBDB8"/>
              </a:solidFill>
              <a:prstDash val="dash"/>
              <a:miter/>
            </a:ln>
          </p:spPr>
        </p:sp>
        <p:sp>
          <p:nvSpPr>
            <p:cNvPr name="TextBox 17" id="17"/>
            <p:cNvSpPr txBox="true"/>
            <p:nvPr/>
          </p:nvSpPr>
          <p:spPr>
            <a:xfrm>
              <a:off x="0" y="9525"/>
              <a:ext cx="636860" cy="584316"/>
            </a:xfrm>
            <a:prstGeom prst="rect">
              <a:avLst/>
            </a:prstGeom>
          </p:spPr>
          <p:txBody>
            <a:bodyPr anchor="ctr" rtlCol="false" tIns="50800" lIns="50800" bIns="50800" rIns="50800"/>
            <a:lstStyle/>
            <a:p>
              <a:pPr algn="ctr">
                <a:lnSpc>
                  <a:spcPts val="2400"/>
                </a:lnSpc>
              </a:pPr>
            </a:p>
          </p:txBody>
        </p:sp>
      </p:grpSp>
      <p:sp>
        <p:nvSpPr>
          <p:cNvPr name="AutoShape 18" id="18"/>
          <p:cNvSpPr/>
          <p:nvPr/>
        </p:nvSpPr>
        <p:spPr>
          <a:xfrm flipV="true">
            <a:off x="4278240" y="4836497"/>
            <a:ext cx="704616" cy="0"/>
          </a:xfrm>
          <a:prstGeom prst="line">
            <a:avLst/>
          </a:prstGeom>
          <a:ln cap="flat" w="28575">
            <a:solidFill>
              <a:srgbClr val="BFBDB8"/>
            </a:solidFill>
            <a:prstDash val="solid"/>
            <a:headEnd type="arrow" len="sm" w="med"/>
            <a:tailEnd type="arrow" len="sm" w="med"/>
          </a:ln>
        </p:spPr>
      </p:sp>
      <p:sp>
        <p:nvSpPr>
          <p:cNvPr name="AutoShape 19" id="19"/>
          <p:cNvSpPr/>
          <p:nvPr/>
        </p:nvSpPr>
        <p:spPr>
          <a:xfrm>
            <a:off x="5697231" y="4836497"/>
            <a:ext cx="1086352" cy="0"/>
          </a:xfrm>
          <a:prstGeom prst="line">
            <a:avLst/>
          </a:prstGeom>
          <a:ln cap="flat" w="28575">
            <a:solidFill>
              <a:srgbClr val="BFBDB8"/>
            </a:solidFill>
            <a:prstDash val="solid"/>
            <a:headEnd type="arrow" len="sm" w="med"/>
            <a:tailEnd type="arrow" len="sm" w="med"/>
          </a:ln>
        </p:spPr>
      </p:sp>
      <p:sp>
        <p:nvSpPr>
          <p:cNvPr name="AutoShape 20" id="20"/>
          <p:cNvSpPr/>
          <p:nvPr/>
        </p:nvSpPr>
        <p:spPr>
          <a:xfrm>
            <a:off x="9577794" y="4836497"/>
            <a:ext cx="1748421" cy="0"/>
          </a:xfrm>
          <a:prstGeom prst="line">
            <a:avLst/>
          </a:prstGeom>
          <a:ln cap="flat" w="28575">
            <a:solidFill>
              <a:srgbClr val="BFBDB8"/>
            </a:solidFill>
            <a:prstDash val="solid"/>
            <a:headEnd type="arrow" len="sm" w="med"/>
            <a:tailEnd type="arrow" len="sm" w="med"/>
          </a:ln>
        </p:spPr>
      </p:sp>
      <p:grpSp>
        <p:nvGrpSpPr>
          <p:cNvPr name="Group 21" id="21"/>
          <p:cNvGrpSpPr/>
          <p:nvPr/>
        </p:nvGrpSpPr>
        <p:grpSpPr>
          <a:xfrm rot="0">
            <a:off x="2325867" y="3157132"/>
            <a:ext cx="1952374" cy="3358730"/>
            <a:chOff x="0" y="0"/>
            <a:chExt cx="514205" cy="884604"/>
          </a:xfrm>
        </p:grpSpPr>
        <p:sp>
          <p:nvSpPr>
            <p:cNvPr name="Freeform 22" id="22"/>
            <p:cNvSpPr/>
            <p:nvPr/>
          </p:nvSpPr>
          <p:spPr>
            <a:xfrm flipH="false" flipV="false" rot="0">
              <a:off x="0" y="0"/>
              <a:ext cx="514205" cy="884604"/>
            </a:xfrm>
            <a:custGeom>
              <a:avLst/>
              <a:gdLst/>
              <a:ahLst/>
              <a:cxnLst/>
              <a:rect r="r" b="b" t="t" l="l"/>
              <a:pathLst>
                <a:path h="884604" w="514205">
                  <a:moveTo>
                    <a:pt x="55515" y="0"/>
                  </a:moveTo>
                  <a:lnTo>
                    <a:pt x="458690" y="0"/>
                  </a:lnTo>
                  <a:cubicBezTo>
                    <a:pt x="489350" y="0"/>
                    <a:pt x="514205" y="24855"/>
                    <a:pt x="514205" y="55515"/>
                  </a:cubicBezTo>
                  <a:lnTo>
                    <a:pt x="514205" y="829088"/>
                  </a:lnTo>
                  <a:cubicBezTo>
                    <a:pt x="514205" y="859749"/>
                    <a:pt x="489350" y="884604"/>
                    <a:pt x="458690" y="884604"/>
                  </a:cubicBezTo>
                  <a:lnTo>
                    <a:pt x="55515" y="884604"/>
                  </a:lnTo>
                  <a:cubicBezTo>
                    <a:pt x="24855" y="884604"/>
                    <a:pt x="0" y="859749"/>
                    <a:pt x="0" y="829088"/>
                  </a:cubicBezTo>
                  <a:lnTo>
                    <a:pt x="0" y="55515"/>
                  </a:lnTo>
                  <a:cubicBezTo>
                    <a:pt x="0" y="24855"/>
                    <a:pt x="24855" y="0"/>
                    <a:pt x="55515" y="0"/>
                  </a:cubicBezTo>
                  <a:close/>
                </a:path>
              </a:pathLst>
            </a:custGeom>
            <a:solidFill>
              <a:srgbClr val="000000">
                <a:alpha val="0"/>
              </a:srgbClr>
            </a:solidFill>
            <a:ln w="38100" cap="sq">
              <a:solidFill>
                <a:srgbClr val="BFBDB8"/>
              </a:solidFill>
              <a:prstDash val="solid"/>
              <a:miter/>
            </a:ln>
          </p:spPr>
        </p:sp>
        <p:sp>
          <p:nvSpPr>
            <p:cNvPr name="TextBox 23" id="23"/>
            <p:cNvSpPr txBox="true"/>
            <p:nvPr/>
          </p:nvSpPr>
          <p:spPr>
            <a:xfrm>
              <a:off x="0" y="9525"/>
              <a:ext cx="514205" cy="875079"/>
            </a:xfrm>
            <a:prstGeom prst="rect">
              <a:avLst/>
            </a:prstGeom>
          </p:spPr>
          <p:txBody>
            <a:bodyPr anchor="ctr" rtlCol="false" tIns="50800" lIns="50800" bIns="50800" rIns="50800"/>
            <a:lstStyle/>
            <a:p>
              <a:pPr algn="ctr">
                <a:lnSpc>
                  <a:spcPts val="2400"/>
                </a:lnSpc>
              </a:pPr>
            </a:p>
          </p:txBody>
        </p:sp>
      </p:grpSp>
      <p:sp>
        <p:nvSpPr>
          <p:cNvPr name="Freeform 24" id="24"/>
          <p:cNvSpPr/>
          <p:nvPr/>
        </p:nvSpPr>
        <p:spPr>
          <a:xfrm flipH="false" flipV="false" rot="0">
            <a:off x="11997912" y="3874163"/>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2923738" y="4960077"/>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1997912" y="4960077"/>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4982856" y="4479309"/>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8429625" y="3830220"/>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13853147" y="6666922"/>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0">
            <a:off x="14210335" y="1698605"/>
            <a:ext cx="846418" cy="506792"/>
          </a:xfrm>
          <a:custGeom>
            <a:avLst/>
            <a:gdLst/>
            <a:ahLst/>
            <a:cxnLst/>
            <a:rect r="r" b="b" t="t" l="l"/>
            <a:pathLst>
              <a:path h="506792" w="846418">
                <a:moveTo>
                  <a:pt x="0" y="0"/>
                </a:moveTo>
                <a:lnTo>
                  <a:pt x="846417" y="0"/>
                </a:lnTo>
                <a:lnTo>
                  <a:pt x="846417" y="506793"/>
                </a:lnTo>
                <a:lnTo>
                  <a:pt x="0" y="506793"/>
                </a:lnTo>
                <a:lnTo>
                  <a:pt x="0" y="0"/>
                </a:lnTo>
                <a:close/>
              </a:path>
            </a:pathLst>
          </a:custGeom>
          <a:blipFill>
            <a:blip r:embed="rId14"/>
            <a:stretch>
              <a:fillRect l="0" t="0" r="0" b="0"/>
            </a:stretch>
          </a:blipFill>
        </p:spPr>
      </p:sp>
      <p:sp>
        <p:nvSpPr>
          <p:cNvPr name="Freeform 31" id="31"/>
          <p:cNvSpPr/>
          <p:nvPr/>
        </p:nvSpPr>
        <p:spPr>
          <a:xfrm flipH="false" flipV="false" rot="0">
            <a:off x="2902610" y="3632737"/>
            <a:ext cx="756631" cy="679641"/>
          </a:xfrm>
          <a:custGeom>
            <a:avLst/>
            <a:gdLst/>
            <a:ahLst/>
            <a:cxnLst/>
            <a:rect r="r" b="b" t="t" l="l"/>
            <a:pathLst>
              <a:path h="679641" w="756631">
                <a:moveTo>
                  <a:pt x="0" y="0"/>
                </a:moveTo>
                <a:lnTo>
                  <a:pt x="756631" y="0"/>
                </a:lnTo>
                <a:lnTo>
                  <a:pt x="756631" y="679640"/>
                </a:lnTo>
                <a:lnTo>
                  <a:pt x="0" y="679640"/>
                </a:lnTo>
                <a:lnTo>
                  <a:pt x="0" y="0"/>
                </a:lnTo>
                <a:close/>
              </a:path>
            </a:pathLst>
          </a:custGeom>
          <a:blipFill>
            <a:blip r:embed="rId15"/>
            <a:stretch>
              <a:fillRect l="0" t="0" r="0" b="0"/>
            </a:stretch>
          </a:blipFill>
        </p:spPr>
      </p:sp>
      <p:sp>
        <p:nvSpPr>
          <p:cNvPr name="AutoShape 32" id="32"/>
          <p:cNvSpPr/>
          <p:nvPr/>
        </p:nvSpPr>
        <p:spPr>
          <a:xfrm>
            <a:off x="3280926" y="4312377"/>
            <a:ext cx="0" cy="647700"/>
          </a:xfrm>
          <a:prstGeom prst="line">
            <a:avLst/>
          </a:prstGeom>
          <a:ln cap="flat" w="28575">
            <a:solidFill>
              <a:srgbClr val="BFBDB8"/>
            </a:solidFill>
            <a:prstDash val="lgDash"/>
            <a:headEnd type="none" len="sm" w="sm"/>
            <a:tailEnd type="diamond" len="lg" w="lg"/>
          </a:ln>
        </p:spPr>
      </p:sp>
      <p:sp>
        <p:nvSpPr>
          <p:cNvPr name="TextBox 33" id="33"/>
          <p:cNvSpPr txBox="true"/>
          <p:nvPr/>
        </p:nvSpPr>
        <p:spPr>
          <a:xfrm rot="0">
            <a:off x="16667065" y="9292077"/>
            <a:ext cx="592235" cy="234475"/>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8.</a:t>
            </a:r>
          </a:p>
        </p:txBody>
      </p:sp>
      <p:sp>
        <p:nvSpPr>
          <p:cNvPr name="TextBox 34" id="34"/>
          <p:cNvSpPr txBox="true"/>
          <p:nvPr/>
        </p:nvSpPr>
        <p:spPr>
          <a:xfrm rot="0">
            <a:off x="1028700" y="8248847"/>
            <a:ext cx="9005163" cy="930275"/>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Cloud Architecture</a:t>
            </a:r>
          </a:p>
        </p:txBody>
      </p:sp>
      <p:sp>
        <p:nvSpPr>
          <p:cNvPr name="TextBox 35" id="35"/>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36" id="36"/>
          <p:cNvSpPr txBox="true"/>
          <p:nvPr/>
        </p:nvSpPr>
        <p:spPr>
          <a:xfrm rot="0">
            <a:off x="2757541" y="2711679"/>
            <a:ext cx="1089025" cy="262255"/>
          </a:xfrm>
          <a:prstGeom prst="rect">
            <a:avLst/>
          </a:prstGeom>
        </p:spPr>
        <p:txBody>
          <a:bodyPr anchor="t" rtlCol="false" tIns="0" lIns="0" bIns="0" rIns="0">
            <a:spAutoFit/>
          </a:bodyPr>
          <a:lstStyle/>
          <a:p>
            <a:pPr algn="ctr">
              <a:lnSpc>
                <a:spcPts val="2089"/>
              </a:lnSpc>
              <a:spcBef>
                <a:spcPct val="0"/>
              </a:spcBef>
            </a:pPr>
            <a:r>
              <a:rPr lang="en-US" sz="1899">
                <a:solidFill>
                  <a:srgbClr val="000000"/>
                </a:solidFill>
                <a:latin typeface="Lato Bold"/>
              </a:rPr>
              <a:t>Front-end</a:t>
            </a:r>
          </a:p>
        </p:txBody>
      </p:sp>
      <p:sp>
        <p:nvSpPr>
          <p:cNvPr name="TextBox 37" id="37"/>
          <p:cNvSpPr txBox="true"/>
          <p:nvPr/>
        </p:nvSpPr>
        <p:spPr>
          <a:xfrm rot="0">
            <a:off x="7829556" y="1689747"/>
            <a:ext cx="1026319" cy="262255"/>
          </a:xfrm>
          <a:prstGeom prst="rect">
            <a:avLst/>
          </a:prstGeom>
        </p:spPr>
        <p:txBody>
          <a:bodyPr anchor="t" rtlCol="false" tIns="0" lIns="0" bIns="0" rIns="0">
            <a:spAutoFit/>
          </a:bodyPr>
          <a:lstStyle/>
          <a:p>
            <a:pPr algn="ctr">
              <a:lnSpc>
                <a:spcPts val="2089"/>
              </a:lnSpc>
              <a:spcBef>
                <a:spcPct val="0"/>
              </a:spcBef>
            </a:pPr>
            <a:r>
              <a:rPr lang="en-US" sz="1899">
                <a:solidFill>
                  <a:srgbClr val="000000"/>
                </a:solidFill>
                <a:latin typeface="Lato Bold"/>
              </a:rPr>
              <a:t>Back-end</a:t>
            </a:r>
          </a:p>
        </p:txBody>
      </p:sp>
      <p:sp>
        <p:nvSpPr>
          <p:cNvPr name="TextBox 38" id="38"/>
          <p:cNvSpPr txBox="true"/>
          <p:nvPr/>
        </p:nvSpPr>
        <p:spPr>
          <a:xfrm rot="0">
            <a:off x="11851147" y="2711679"/>
            <a:ext cx="1007904" cy="262255"/>
          </a:xfrm>
          <a:prstGeom prst="rect">
            <a:avLst/>
          </a:prstGeom>
        </p:spPr>
        <p:txBody>
          <a:bodyPr anchor="t" rtlCol="false" tIns="0" lIns="0" bIns="0" rIns="0">
            <a:spAutoFit/>
          </a:bodyPr>
          <a:lstStyle/>
          <a:p>
            <a:pPr algn="ctr">
              <a:lnSpc>
                <a:spcPts val="2089"/>
              </a:lnSpc>
              <a:spcBef>
                <a:spcPct val="0"/>
              </a:spcBef>
            </a:pPr>
            <a:r>
              <a:rPr lang="en-US" sz="1899">
                <a:solidFill>
                  <a:srgbClr val="000000"/>
                </a:solidFill>
                <a:latin typeface="Lato Bold"/>
              </a:rPr>
              <a:t>Data Tier</a:t>
            </a:r>
          </a:p>
        </p:txBody>
      </p:sp>
      <p:sp>
        <p:nvSpPr>
          <p:cNvPr name="Freeform 39" id="39"/>
          <p:cNvSpPr/>
          <p:nvPr/>
        </p:nvSpPr>
        <p:spPr>
          <a:xfrm flipH="false" flipV="false" rot="0">
            <a:off x="8498687" y="4934118"/>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0" id="40"/>
          <p:cNvSpPr/>
          <p:nvPr/>
        </p:nvSpPr>
        <p:spPr>
          <a:xfrm flipH="false" flipV="false" rot="0">
            <a:off x="7116224" y="4934118"/>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1" id="41"/>
          <p:cNvSpPr/>
          <p:nvPr/>
        </p:nvSpPr>
        <p:spPr>
          <a:xfrm flipH="false" flipV="false" rot="0">
            <a:off x="7674407" y="2691389"/>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2" id="42"/>
          <p:cNvSpPr/>
          <p:nvPr/>
        </p:nvSpPr>
        <p:spPr>
          <a:xfrm flipH="false" flipV="false" rot="0">
            <a:off x="6762453" y="2691389"/>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AutoShape 43" id="43"/>
          <p:cNvSpPr/>
          <p:nvPr/>
        </p:nvSpPr>
        <p:spPr>
          <a:xfrm>
            <a:off x="7473412" y="4497313"/>
            <a:ext cx="0" cy="436805"/>
          </a:xfrm>
          <a:prstGeom prst="line">
            <a:avLst/>
          </a:prstGeom>
          <a:ln cap="flat" w="28575">
            <a:solidFill>
              <a:srgbClr val="BFBDB8"/>
            </a:solidFill>
            <a:prstDash val="lgDash"/>
            <a:headEnd type="none" len="sm" w="sm"/>
            <a:tailEnd type="diamond" len="lg" w="lg"/>
          </a:ln>
        </p:spPr>
      </p:sp>
      <p:sp>
        <p:nvSpPr>
          <p:cNvPr name="Freeform 44" id="44"/>
          <p:cNvSpPr/>
          <p:nvPr/>
        </p:nvSpPr>
        <p:spPr>
          <a:xfrm flipH="false" flipV="false" rot="0">
            <a:off x="7198629" y="3877501"/>
            <a:ext cx="549566" cy="619811"/>
          </a:xfrm>
          <a:custGeom>
            <a:avLst/>
            <a:gdLst/>
            <a:ahLst/>
            <a:cxnLst/>
            <a:rect r="r" b="b" t="t" l="l"/>
            <a:pathLst>
              <a:path h="619811" w="549566">
                <a:moveTo>
                  <a:pt x="0" y="0"/>
                </a:moveTo>
                <a:lnTo>
                  <a:pt x="549566" y="0"/>
                </a:lnTo>
                <a:lnTo>
                  <a:pt x="549566" y="619812"/>
                </a:lnTo>
                <a:lnTo>
                  <a:pt x="0" y="619812"/>
                </a:lnTo>
                <a:lnTo>
                  <a:pt x="0" y="0"/>
                </a:lnTo>
                <a:close/>
              </a:path>
            </a:pathLst>
          </a:custGeom>
          <a:blipFill>
            <a:blip r:embed="rId24"/>
            <a:stretch>
              <a:fillRect l="0" t="0" r="0" b="0"/>
            </a:stretch>
          </a:blipFill>
        </p:spPr>
      </p:sp>
      <p:sp>
        <p:nvSpPr>
          <p:cNvPr name="Freeform 45" id="45"/>
          <p:cNvSpPr/>
          <p:nvPr/>
        </p:nvSpPr>
        <p:spPr>
          <a:xfrm flipH="false" flipV="false" rot="0">
            <a:off x="8588807" y="2691389"/>
            <a:ext cx="714375" cy="714375"/>
          </a:xfrm>
          <a:custGeom>
            <a:avLst/>
            <a:gdLst/>
            <a:ahLst/>
            <a:cxnLst/>
            <a:rect r="r" b="b" t="t" l="l"/>
            <a:pathLst>
              <a:path h="714375" w="714375">
                <a:moveTo>
                  <a:pt x="0" y="0"/>
                </a:moveTo>
                <a:lnTo>
                  <a:pt x="714375" y="0"/>
                </a:lnTo>
                <a:lnTo>
                  <a:pt x="714375" y="714375"/>
                </a:lnTo>
                <a:lnTo>
                  <a:pt x="0" y="71437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46" id="46"/>
          <p:cNvSpPr txBox="true"/>
          <p:nvPr/>
        </p:nvSpPr>
        <p:spPr>
          <a:xfrm rot="0">
            <a:off x="6762453" y="6421977"/>
            <a:ext cx="1476215" cy="238450"/>
          </a:xfrm>
          <a:prstGeom prst="rect">
            <a:avLst/>
          </a:prstGeom>
        </p:spPr>
        <p:txBody>
          <a:bodyPr anchor="t" rtlCol="false" tIns="0" lIns="0" bIns="0" rIns="0">
            <a:spAutoFit/>
          </a:bodyPr>
          <a:lstStyle/>
          <a:p>
            <a:pPr>
              <a:lnSpc>
                <a:spcPts val="1881"/>
              </a:lnSpc>
            </a:pPr>
            <a:r>
              <a:rPr lang="en-US" sz="1695">
                <a:solidFill>
                  <a:srgbClr val="000000"/>
                </a:solidFill>
                <a:latin typeface="HK Grotesk"/>
              </a:rPr>
              <a:t>Logic</a:t>
            </a:r>
          </a:p>
        </p:txBody>
      </p:sp>
      <p:sp>
        <p:nvSpPr>
          <p:cNvPr name="TextBox 47" id="47"/>
          <p:cNvSpPr txBox="true"/>
          <p:nvPr/>
        </p:nvSpPr>
        <p:spPr>
          <a:xfrm rot="0">
            <a:off x="6762453" y="7038341"/>
            <a:ext cx="2680871" cy="238450"/>
          </a:xfrm>
          <a:prstGeom prst="rect">
            <a:avLst/>
          </a:prstGeom>
        </p:spPr>
        <p:txBody>
          <a:bodyPr anchor="t" rtlCol="false" tIns="0" lIns="0" bIns="0" rIns="0">
            <a:spAutoFit/>
          </a:bodyPr>
          <a:lstStyle/>
          <a:p>
            <a:pPr>
              <a:lnSpc>
                <a:spcPts val="1881"/>
              </a:lnSpc>
            </a:pPr>
            <a:r>
              <a:rPr lang="en-US" sz="1695">
                <a:solidFill>
                  <a:srgbClr val="000000"/>
                </a:solidFill>
                <a:latin typeface="HK Grotesk"/>
              </a:rPr>
              <a:t>Security and Authentication</a:t>
            </a:r>
          </a:p>
        </p:txBody>
      </p:sp>
      <p:grpSp>
        <p:nvGrpSpPr>
          <p:cNvPr name="Group 48" id="48"/>
          <p:cNvGrpSpPr/>
          <p:nvPr/>
        </p:nvGrpSpPr>
        <p:grpSpPr>
          <a:xfrm rot="0">
            <a:off x="11326215" y="3157132"/>
            <a:ext cx="2057769" cy="3358730"/>
            <a:chOff x="0" y="0"/>
            <a:chExt cx="541964" cy="884604"/>
          </a:xfrm>
        </p:grpSpPr>
        <p:sp>
          <p:nvSpPr>
            <p:cNvPr name="Freeform 49" id="49"/>
            <p:cNvSpPr/>
            <p:nvPr/>
          </p:nvSpPr>
          <p:spPr>
            <a:xfrm flipH="false" flipV="false" rot="0">
              <a:off x="0" y="0"/>
              <a:ext cx="541964" cy="884604"/>
            </a:xfrm>
            <a:custGeom>
              <a:avLst/>
              <a:gdLst/>
              <a:ahLst/>
              <a:cxnLst/>
              <a:rect r="r" b="b" t="t" l="l"/>
              <a:pathLst>
                <a:path h="884604" w="541964">
                  <a:moveTo>
                    <a:pt x="52672" y="0"/>
                  </a:moveTo>
                  <a:lnTo>
                    <a:pt x="489292" y="0"/>
                  </a:lnTo>
                  <a:cubicBezTo>
                    <a:pt x="503261" y="0"/>
                    <a:pt x="516659" y="5549"/>
                    <a:pt x="526537" y="15427"/>
                  </a:cubicBezTo>
                  <a:cubicBezTo>
                    <a:pt x="536414" y="25305"/>
                    <a:pt x="541964" y="38703"/>
                    <a:pt x="541964" y="52672"/>
                  </a:cubicBezTo>
                  <a:lnTo>
                    <a:pt x="541964" y="831932"/>
                  </a:lnTo>
                  <a:cubicBezTo>
                    <a:pt x="541964" y="845901"/>
                    <a:pt x="536414" y="859299"/>
                    <a:pt x="526537" y="869177"/>
                  </a:cubicBezTo>
                  <a:cubicBezTo>
                    <a:pt x="516659" y="879054"/>
                    <a:pt x="503261" y="884604"/>
                    <a:pt x="489292" y="884604"/>
                  </a:cubicBezTo>
                  <a:lnTo>
                    <a:pt x="52672" y="884604"/>
                  </a:lnTo>
                  <a:cubicBezTo>
                    <a:pt x="38703" y="884604"/>
                    <a:pt x="25305" y="879054"/>
                    <a:pt x="15427" y="869177"/>
                  </a:cubicBezTo>
                  <a:cubicBezTo>
                    <a:pt x="5549" y="859299"/>
                    <a:pt x="0" y="845901"/>
                    <a:pt x="0" y="831932"/>
                  </a:cubicBezTo>
                  <a:lnTo>
                    <a:pt x="0" y="52672"/>
                  </a:lnTo>
                  <a:cubicBezTo>
                    <a:pt x="0" y="38703"/>
                    <a:pt x="5549" y="25305"/>
                    <a:pt x="15427" y="15427"/>
                  </a:cubicBezTo>
                  <a:cubicBezTo>
                    <a:pt x="25305" y="5549"/>
                    <a:pt x="38703" y="0"/>
                    <a:pt x="52672" y="0"/>
                  </a:cubicBezTo>
                  <a:close/>
                </a:path>
              </a:pathLst>
            </a:custGeom>
            <a:solidFill>
              <a:srgbClr val="000000">
                <a:alpha val="0"/>
              </a:srgbClr>
            </a:solidFill>
            <a:ln w="38100" cap="sq">
              <a:solidFill>
                <a:srgbClr val="BFBDB8"/>
              </a:solidFill>
              <a:prstDash val="solid"/>
              <a:miter/>
            </a:ln>
          </p:spPr>
        </p:sp>
        <p:sp>
          <p:nvSpPr>
            <p:cNvPr name="TextBox 50" id="50"/>
            <p:cNvSpPr txBox="true"/>
            <p:nvPr/>
          </p:nvSpPr>
          <p:spPr>
            <a:xfrm>
              <a:off x="0" y="9525"/>
              <a:ext cx="541964" cy="875079"/>
            </a:xfrm>
            <a:prstGeom prst="rect">
              <a:avLst/>
            </a:prstGeom>
          </p:spPr>
          <p:txBody>
            <a:bodyPr anchor="ctr" rtlCol="false" tIns="50800" lIns="50800" bIns="50800" rIns="50800"/>
            <a:lstStyle/>
            <a:p>
              <a:pPr algn="ctr">
                <a:lnSpc>
                  <a:spcPts val="2400"/>
                </a:lnSpc>
              </a:pPr>
            </a:p>
          </p:txBody>
        </p:sp>
      </p:grpSp>
      <p:sp>
        <p:nvSpPr>
          <p:cNvPr name="TextBox 51" id="51"/>
          <p:cNvSpPr txBox="true"/>
          <p:nvPr/>
        </p:nvSpPr>
        <p:spPr>
          <a:xfrm rot="0">
            <a:off x="2563946" y="5827077"/>
            <a:ext cx="1476215"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S3</a:t>
            </a:r>
          </a:p>
        </p:txBody>
      </p:sp>
      <p:sp>
        <p:nvSpPr>
          <p:cNvPr name="TextBox 52" id="52"/>
          <p:cNvSpPr txBox="true"/>
          <p:nvPr/>
        </p:nvSpPr>
        <p:spPr>
          <a:xfrm rot="0">
            <a:off x="11616992" y="4695669"/>
            <a:ext cx="1476215"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S3</a:t>
            </a:r>
          </a:p>
        </p:txBody>
      </p:sp>
      <p:sp>
        <p:nvSpPr>
          <p:cNvPr name="TextBox 53" id="53"/>
          <p:cNvSpPr txBox="true"/>
          <p:nvPr/>
        </p:nvSpPr>
        <p:spPr>
          <a:xfrm rot="0">
            <a:off x="11616992" y="5779227"/>
            <a:ext cx="1476215"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Dynamodb</a:t>
            </a:r>
          </a:p>
        </p:txBody>
      </p:sp>
      <p:sp>
        <p:nvSpPr>
          <p:cNvPr name="TextBox 54" id="54"/>
          <p:cNvSpPr txBox="true"/>
          <p:nvPr/>
        </p:nvSpPr>
        <p:spPr>
          <a:xfrm rot="0">
            <a:off x="13472227" y="7568751"/>
            <a:ext cx="1584525"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AWS cloudwatch   </a:t>
            </a:r>
          </a:p>
        </p:txBody>
      </p:sp>
      <p:sp>
        <p:nvSpPr>
          <p:cNvPr name="TextBox 55" id="55"/>
          <p:cNvSpPr txBox="true"/>
          <p:nvPr/>
        </p:nvSpPr>
        <p:spPr>
          <a:xfrm rot="0">
            <a:off x="4601936" y="5336315"/>
            <a:ext cx="1476215"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API gateway</a:t>
            </a:r>
          </a:p>
        </p:txBody>
      </p:sp>
      <p:sp>
        <p:nvSpPr>
          <p:cNvPr name="TextBox 56" id="56"/>
          <p:cNvSpPr txBox="true"/>
          <p:nvPr/>
        </p:nvSpPr>
        <p:spPr>
          <a:xfrm rot="0">
            <a:off x="8266216" y="5827077"/>
            <a:ext cx="1179316"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AWS lamda</a:t>
            </a:r>
          </a:p>
        </p:txBody>
      </p:sp>
      <p:sp>
        <p:nvSpPr>
          <p:cNvPr name="TextBox 57" id="57"/>
          <p:cNvSpPr txBox="true"/>
          <p:nvPr/>
        </p:nvSpPr>
        <p:spPr>
          <a:xfrm rot="0">
            <a:off x="6883754" y="5827077"/>
            <a:ext cx="1179316" cy="238450"/>
          </a:xfrm>
          <a:prstGeom prst="rect">
            <a:avLst/>
          </a:prstGeom>
        </p:spPr>
        <p:txBody>
          <a:bodyPr anchor="t" rtlCol="false" tIns="0" lIns="0" bIns="0" rIns="0">
            <a:spAutoFit/>
          </a:bodyPr>
          <a:lstStyle/>
          <a:p>
            <a:pPr algn="ctr">
              <a:lnSpc>
                <a:spcPts val="1881"/>
              </a:lnSpc>
            </a:pPr>
            <a:r>
              <a:rPr lang="en-US" sz="1695">
                <a:solidFill>
                  <a:srgbClr val="000000"/>
                </a:solidFill>
                <a:latin typeface="HK Grotesk"/>
              </a:rPr>
              <a:t>EC2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99155"/>
            <a:ext cx="2273354" cy="629545"/>
            <a:chOff x="0" y="0"/>
            <a:chExt cx="3031138" cy="839393"/>
          </a:xfrm>
        </p:grpSpPr>
        <p:sp>
          <p:nvSpPr>
            <p:cNvPr name="Freeform 3" id="3"/>
            <p:cNvSpPr/>
            <p:nvPr/>
          </p:nvSpPr>
          <p:spPr>
            <a:xfrm flipH="false" flipV="false" rot="0">
              <a:off x="157731" y="0"/>
              <a:ext cx="561455" cy="839393"/>
            </a:xfrm>
            <a:custGeom>
              <a:avLst/>
              <a:gdLst/>
              <a:ahLst/>
              <a:cxnLst/>
              <a:rect r="r" b="b" t="t" l="l"/>
              <a:pathLst>
                <a:path h="839393" w="561455">
                  <a:moveTo>
                    <a:pt x="0" y="0"/>
                  </a:moveTo>
                  <a:lnTo>
                    <a:pt x="561455" y="0"/>
                  </a:lnTo>
                  <a:lnTo>
                    <a:pt x="561455" y="839393"/>
                  </a:lnTo>
                  <a:lnTo>
                    <a:pt x="0" y="839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3884"/>
              <a:ext cx="315462" cy="471626"/>
            </a:xfrm>
            <a:custGeom>
              <a:avLst/>
              <a:gdLst/>
              <a:ahLst/>
              <a:cxnLst/>
              <a:rect r="r" b="b" t="t" l="l"/>
              <a:pathLst>
                <a:path h="471626" w="315462">
                  <a:moveTo>
                    <a:pt x="0" y="0"/>
                  </a:moveTo>
                  <a:lnTo>
                    <a:pt x="315462" y="0"/>
                  </a:lnTo>
                  <a:lnTo>
                    <a:pt x="315462" y="471626"/>
                  </a:lnTo>
                  <a:lnTo>
                    <a:pt x="0" y="471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43742" y="190180"/>
              <a:ext cx="2187396" cy="483463"/>
            </a:xfrm>
            <a:prstGeom prst="rect">
              <a:avLst/>
            </a:prstGeom>
          </p:spPr>
          <p:txBody>
            <a:bodyPr anchor="t" rtlCol="false" tIns="0" lIns="0" bIns="0" rIns="0">
              <a:spAutoFit/>
            </a:bodyPr>
            <a:lstStyle/>
            <a:p>
              <a:pPr algn="ctr">
                <a:lnSpc>
                  <a:spcPts val="2515"/>
                </a:lnSpc>
              </a:pPr>
              <a:r>
                <a:rPr lang="en-US" sz="2648">
                  <a:solidFill>
                    <a:srgbClr val="081F32"/>
                  </a:solidFill>
                  <a:latin typeface="HK Grotesk Bold"/>
                </a:rPr>
                <a:t>Event</a:t>
              </a:r>
              <a:r>
                <a:rPr lang="en-US" sz="2648">
                  <a:solidFill>
                    <a:srgbClr val="081F32"/>
                  </a:solidFill>
                  <a:latin typeface="HK Grotesk Bold"/>
                </a:rPr>
                <a:t>Flow</a:t>
              </a:r>
            </a:p>
          </p:txBody>
        </p:sp>
      </p:grpSp>
      <p:sp>
        <p:nvSpPr>
          <p:cNvPr name="Freeform 6" id="6"/>
          <p:cNvSpPr/>
          <p:nvPr/>
        </p:nvSpPr>
        <p:spPr>
          <a:xfrm flipH="false" flipV="false" rot="0">
            <a:off x="6767828" y="768458"/>
            <a:ext cx="10491472" cy="8622239"/>
          </a:xfrm>
          <a:custGeom>
            <a:avLst/>
            <a:gdLst/>
            <a:ahLst/>
            <a:cxnLst/>
            <a:rect r="r" b="b" t="t" l="l"/>
            <a:pathLst>
              <a:path h="8622239" w="10491472">
                <a:moveTo>
                  <a:pt x="0" y="0"/>
                </a:moveTo>
                <a:lnTo>
                  <a:pt x="10491472" y="0"/>
                </a:lnTo>
                <a:lnTo>
                  <a:pt x="10491472" y="8622240"/>
                </a:lnTo>
                <a:lnTo>
                  <a:pt x="0" y="8622240"/>
                </a:lnTo>
                <a:lnTo>
                  <a:pt x="0" y="0"/>
                </a:lnTo>
                <a:close/>
              </a:path>
            </a:pathLst>
          </a:custGeom>
          <a:blipFill>
            <a:blip r:embed="rId4"/>
            <a:stretch>
              <a:fillRect l="0" t="0" r="0" b="0"/>
            </a:stretch>
          </a:blipFill>
        </p:spPr>
      </p:sp>
      <p:grpSp>
        <p:nvGrpSpPr>
          <p:cNvPr name="Group 7" id="7"/>
          <p:cNvGrpSpPr/>
          <p:nvPr/>
        </p:nvGrpSpPr>
        <p:grpSpPr>
          <a:xfrm rot="0">
            <a:off x="13362556" y="6893565"/>
            <a:ext cx="2454774" cy="674699"/>
            <a:chOff x="0" y="0"/>
            <a:chExt cx="646525" cy="177698"/>
          </a:xfrm>
        </p:grpSpPr>
        <p:sp>
          <p:nvSpPr>
            <p:cNvPr name="Freeform 8" id="8"/>
            <p:cNvSpPr/>
            <p:nvPr/>
          </p:nvSpPr>
          <p:spPr>
            <a:xfrm flipH="false" flipV="false" rot="0">
              <a:off x="0" y="0"/>
              <a:ext cx="646525" cy="177698"/>
            </a:xfrm>
            <a:custGeom>
              <a:avLst/>
              <a:gdLst/>
              <a:ahLst/>
              <a:cxnLst/>
              <a:rect r="r" b="b" t="t" l="l"/>
              <a:pathLst>
                <a:path h="177698" w="646525">
                  <a:moveTo>
                    <a:pt x="0" y="0"/>
                  </a:moveTo>
                  <a:lnTo>
                    <a:pt x="646525" y="0"/>
                  </a:lnTo>
                  <a:lnTo>
                    <a:pt x="646525" y="177698"/>
                  </a:lnTo>
                  <a:lnTo>
                    <a:pt x="0" y="177698"/>
                  </a:lnTo>
                  <a:close/>
                </a:path>
              </a:pathLst>
            </a:custGeom>
            <a:solidFill>
              <a:srgbClr val="081F32"/>
            </a:solidFill>
          </p:spPr>
        </p:sp>
        <p:sp>
          <p:nvSpPr>
            <p:cNvPr name="TextBox 9" id="9"/>
            <p:cNvSpPr txBox="true"/>
            <p:nvPr/>
          </p:nvSpPr>
          <p:spPr>
            <a:xfrm>
              <a:off x="0" y="9525"/>
              <a:ext cx="646525" cy="168173"/>
            </a:xfrm>
            <a:prstGeom prst="rect">
              <a:avLst/>
            </a:prstGeom>
          </p:spPr>
          <p:txBody>
            <a:bodyPr anchor="ctr" rtlCol="false" tIns="50800" lIns="50800" bIns="50800" rIns="50800"/>
            <a:lstStyle/>
            <a:p>
              <a:pPr algn="ctr">
                <a:lnSpc>
                  <a:spcPts val="2070"/>
                </a:lnSpc>
              </a:pPr>
              <a:r>
                <a:rPr lang="en-US" sz="1882">
                  <a:solidFill>
                    <a:srgbClr val="FFFFFF"/>
                  </a:solidFill>
                  <a:latin typeface="HK Grotesk Medium"/>
                </a:rPr>
                <a:t>Device Failure</a:t>
              </a:r>
            </a:p>
          </p:txBody>
        </p:sp>
      </p:grpSp>
      <p:grpSp>
        <p:nvGrpSpPr>
          <p:cNvPr name="Group 10" id="10"/>
          <p:cNvGrpSpPr/>
          <p:nvPr/>
        </p:nvGrpSpPr>
        <p:grpSpPr>
          <a:xfrm rot="0">
            <a:off x="13362556" y="7836761"/>
            <a:ext cx="2454774" cy="674699"/>
            <a:chOff x="0" y="0"/>
            <a:chExt cx="646525" cy="177698"/>
          </a:xfrm>
        </p:grpSpPr>
        <p:sp>
          <p:nvSpPr>
            <p:cNvPr name="Freeform 11" id="11"/>
            <p:cNvSpPr/>
            <p:nvPr/>
          </p:nvSpPr>
          <p:spPr>
            <a:xfrm flipH="false" flipV="false" rot="0">
              <a:off x="0" y="0"/>
              <a:ext cx="646525" cy="177698"/>
            </a:xfrm>
            <a:custGeom>
              <a:avLst/>
              <a:gdLst/>
              <a:ahLst/>
              <a:cxnLst/>
              <a:rect r="r" b="b" t="t" l="l"/>
              <a:pathLst>
                <a:path h="177698" w="646525">
                  <a:moveTo>
                    <a:pt x="0" y="0"/>
                  </a:moveTo>
                  <a:lnTo>
                    <a:pt x="646525" y="0"/>
                  </a:lnTo>
                  <a:lnTo>
                    <a:pt x="646525" y="177698"/>
                  </a:lnTo>
                  <a:lnTo>
                    <a:pt x="0" y="177698"/>
                  </a:lnTo>
                  <a:close/>
                </a:path>
              </a:pathLst>
            </a:custGeom>
            <a:solidFill>
              <a:srgbClr val="0963CD"/>
            </a:solidFill>
          </p:spPr>
        </p:sp>
        <p:sp>
          <p:nvSpPr>
            <p:cNvPr name="TextBox 12" id="12"/>
            <p:cNvSpPr txBox="true"/>
            <p:nvPr/>
          </p:nvSpPr>
          <p:spPr>
            <a:xfrm>
              <a:off x="0" y="9525"/>
              <a:ext cx="646525" cy="168173"/>
            </a:xfrm>
            <a:prstGeom prst="rect">
              <a:avLst/>
            </a:prstGeom>
          </p:spPr>
          <p:txBody>
            <a:bodyPr anchor="ctr" rtlCol="false" tIns="50800" lIns="50800" bIns="50800" rIns="50800"/>
            <a:lstStyle/>
            <a:p>
              <a:pPr algn="ctr">
                <a:lnSpc>
                  <a:spcPts val="2070"/>
                </a:lnSpc>
              </a:pPr>
              <a:r>
                <a:rPr lang="en-US" sz="1882">
                  <a:solidFill>
                    <a:srgbClr val="FFFFFF"/>
                  </a:solidFill>
                  <a:latin typeface="HK Grotesk"/>
                </a:rPr>
                <a:t>sending data</a:t>
              </a:r>
            </a:p>
          </p:txBody>
        </p:sp>
      </p:grpSp>
      <p:sp>
        <p:nvSpPr>
          <p:cNvPr name="TextBox 13" id="13"/>
          <p:cNvSpPr txBox="true"/>
          <p:nvPr/>
        </p:nvSpPr>
        <p:spPr>
          <a:xfrm rot="0">
            <a:off x="16667065" y="9292077"/>
            <a:ext cx="592235" cy="234475"/>
          </a:xfrm>
          <a:prstGeom prst="rect">
            <a:avLst/>
          </a:prstGeom>
        </p:spPr>
        <p:txBody>
          <a:bodyPr anchor="t" rtlCol="false" tIns="0" lIns="0" bIns="0" rIns="0">
            <a:spAutoFit/>
          </a:bodyPr>
          <a:lstStyle/>
          <a:p>
            <a:pPr algn="r">
              <a:lnSpc>
                <a:spcPts val="1731"/>
              </a:lnSpc>
            </a:pPr>
            <a:r>
              <a:rPr lang="en-US" sz="1731">
                <a:solidFill>
                  <a:srgbClr val="1566A8"/>
                </a:solidFill>
                <a:latin typeface="HK Grotesk Bold"/>
              </a:rPr>
              <a:t>10.</a:t>
            </a:r>
          </a:p>
        </p:txBody>
      </p:sp>
      <p:sp>
        <p:nvSpPr>
          <p:cNvPr name="TextBox 14" id="14"/>
          <p:cNvSpPr txBox="true"/>
          <p:nvPr/>
        </p:nvSpPr>
        <p:spPr>
          <a:xfrm rot="0">
            <a:off x="1028700" y="7094807"/>
            <a:ext cx="5235023" cy="930275"/>
          </a:xfrm>
          <a:prstGeom prst="rect">
            <a:avLst/>
          </a:prstGeom>
        </p:spPr>
        <p:txBody>
          <a:bodyPr anchor="t" rtlCol="false" tIns="0" lIns="0" bIns="0" rIns="0">
            <a:spAutoFit/>
          </a:bodyPr>
          <a:lstStyle/>
          <a:p>
            <a:pPr>
              <a:lnSpc>
                <a:spcPts val="7150"/>
              </a:lnSpc>
            </a:pPr>
            <a:r>
              <a:rPr lang="en-US" sz="6500">
                <a:solidFill>
                  <a:srgbClr val="081F32"/>
                </a:solidFill>
                <a:latin typeface="HK Grotesk Bold"/>
              </a:rPr>
              <a:t>Control Flow</a:t>
            </a:r>
          </a:p>
        </p:txBody>
      </p:sp>
      <p:sp>
        <p:nvSpPr>
          <p:cNvPr name="TextBox 15" id="15"/>
          <p:cNvSpPr txBox="true"/>
          <p:nvPr/>
        </p:nvSpPr>
        <p:spPr>
          <a:xfrm rot="0">
            <a:off x="1028700" y="9201150"/>
            <a:ext cx="3563292" cy="321945"/>
          </a:xfrm>
          <a:prstGeom prst="rect">
            <a:avLst/>
          </a:prstGeom>
        </p:spPr>
        <p:txBody>
          <a:bodyPr anchor="t" rtlCol="false" tIns="0" lIns="0" bIns="0" rIns="0">
            <a:spAutoFit/>
          </a:bodyPr>
          <a:lstStyle/>
          <a:p>
            <a:pPr>
              <a:lnSpc>
                <a:spcPts val="2699"/>
              </a:lnSpc>
            </a:pPr>
            <a:r>
              <a:rPr lang="en-US" sz="1799">
                <a:solidFill>
                  <a:srgbClr val="081F32"/>
                </a:solidFill>
                <a:latin typeface="Lato Bold"/>
              </a:rPr>
              <a:t>Team 12</a:t>
            </a:r>
          </a:p>
        </p:txBody>
      </p:sp>
      <p:sp>
        <p:nvSpPr>
          <p:cNvPr name="TextBox 16" id="16"/>
          <p:cNvSpPr txBox="true"/>
          <p:nvPr/>
        </p:nvSpPr>
        <p:spPr>
          <a:xfrm rot="0">
            <a:off x="1028700" y="8034607"/>
            <a:ext cx="3775078" cy="627787"/>
          </a:xfrm>
          <a:prstGeom prst="rect">
            <a:avLst/>
          </a:prstGeom>
        </p:spPr>
        <p:txBody>
          <a:bodyPr anchor="t" rtlCol="false" tIns="0" lIns="0" bIns="0" rIns="0">
            <a:spAutoFit/>
          </a:bodyPr>
          <a:lstStyle/>
          <a:p>
            <a:pPr>
              <a:lnSpc>
                <a:spcPts val="2400"/>
              </a:lnSpc>
            </a:pPr>
            <a:r>
              <a:rPr lang="en-US" sz="2182">
                <a:solidFill>
                  <a:srgbClr val="081F32"/>
                </a:solidFill>
                <a:latin typeface="Lato"/>
              </a:rPr>
              <a:t>Heighrachy of control through the complete system.</a:t>
            </a:r>
          </a:p>
        </p:txBody>
      </p:sp>
      <p:sp>
        <p:nvSpPr>
          <p:cNvPr name="AutoShape 17" id="17"/>
          <p:cNvSpPr/>
          <p:nvPr/>
        </p:nvSpPr>
        <p:spPr>
          <a:xfrm flipH="true">
            <a:off x="10758251" y="7230914"/>
            <a:ext cx="2604305" cy="0"/>
          </a:xfrm>
          <a:prstGeom prst="line">
            <a:avLst/>
          </a:prstGeom>
          <a:ln cap="flat" w="28575">
            <a:solidFill>
              <a:srgbClr val="081F32"/>
            </a:solidFill>
            <a:prstDash val="solid"/>
            <a:headEnd type="oval" len="lg" w="lg"/>
            <a:tailEnd type="oval" len="lg" w="lg"/>
          </a:ln>
        </p:spPr>
      </p:sp>
      <p:sp>
        <p:nvSpPr>
          <p:cNvPr name="AutoShape 18" id="18"/>
          <p:cNvSpPr/>
          <p:nvPr/>
        </p:nvSpPr>
        <p:spPr>
          <a:xfrm flipH="true" flipV="true">
            <a:off x="10758329" y="5079578"/>
            <a:ext cx="2604227" cy="2151336"/>
          </a:xfrm>
          <a:prstGeom prst="line">
            <a:avLst/>
          </a:prstGeom>
          <a:ln cap="flat" w="28575">
            <a:solidFill>
              <a:srgbClr val="081F32"/>
            </a:solidFill>
            <a:prstDash val="solid"/>
            <a:headEnd type="oval" len="lg" w="lg"/>
            <a:tailEnd type="oval" len="lg" w="lg"/>
          </a:ln>
        </p:spPr>
      </p:sp>
      <p:sp>
        <p:nvSpPr>
          <p:cNvPr name="AutoShape 19" id="19"/>
          <p:cNvSpPr/>
          <p:nvPr/>
        </p:nvSpPr>
        <p:spPr>
          <a:xfrm flipH="true" flipV="true">
            <a:off x="10758329" y="7531369"/>
            <a:ext cx="2604227" cy="642741"/>
          </a:xfrm>
          <a:prstGeom prst="line">
            <a:avLst/>
          </a:prstGeom>
          <a:ln cap="flat" w="28575">
            <a:solidFill>
              <a:srgbClr val="0963CD"/>
            </a:solidFill>
            <a:prstDash val="solid"/>
            <a:headEnd type="oval" len="lg" w="lg"/>
            <a:tailEnd type="oval" len="lg" w="lg"/>
          </a:ln>
        </p:spPr>
      </p:sp>
      <p:sp>
        <p:nvSpPr>
          <p:cNvPr name="AutoShape 20" id="20"/>
          <p:cNvSpPr/>
          <p:nvPr/>
        </p:nvSpPr>
        <p:spPr>
          <a:xfrm flipH="true" flipV="true">
            <a:off x="10758329" y="5329281"/>
            <a:ext cx="2604227" cy="2844829"/>
          </a:xfrm>
          <a:prstGeom prst="line">
            <a:avLst/>
          </a:prstGeom>
          <a:ln cap="flat" w="28575">
            <a:solidFill>
              <a:srgbClr val="0963CD"/>
            </a:solidFill>
            <a:prstDash val="solid"/>
            <a:headEnd type="oval" len="lg" w="lg"/>
            <a:tailEnd type="oval" len="lg" w="lg"/>
          </a:ln>
        </p:spPr>
      </p:sp>
      <p:sp>
        <p:nvSpPr>
          <p:cNvPr name="AutoShape 21" id="21"/>
          <p:cNvSpPr/>
          <p:nvPr/>
        </p:nvSpPr>
        <p:spPr>
          <a:xfrm>
            <a:off x="5240830" y="2199082"/>
            <a:ext cx="2912653" cy="588918"/>
          </a:xfrm>
          <a:prstGeom prst="line">
            <a:avLst/>
          </a:prstGeom>
          <a:ln cap="flat" w="28575">
            <a:solidFill>
              <a:srgbClr val="0963CD"/>
            </a:solidFill>
            <a:prstDash val="solid"/>
            <a:headEnd type="oval" len="lg" w="lg"/>
            <a:tailEnd type="oval" len="lg" w="lg"/>
          </a:ln>
        </p:spPr>
      </p:sp>
      <p:grpSp>
        <p:nvGrpSpPr>
          <p:cNvPr name="Group 22" id="22"/>
          <p:cNvGrpSpPr/>
          <p:nvPr/>
        </p:nvGrpSpPr>
        <p:grpSpPr>
          <a:xfrm rot="0">
            <a:off x="2547443" y="1861732"/>
            <a:ext cx="2454774" cy="674699"/>
            <a:chOff x="0" y="0"/>
            <a:chExt cx="646525" cy="177698"/>
          </a:xfrm>
        </p:grpSpPr>
        <p:sp>
          <p:nvSpPr>
            <p:cNvPr name="Freeform 23" id="23"/>
            <p:cNvSpPr/>
            <p:nvPr/>
          </p:nvSpPr>
          <p:spPr>
            <a:xfrm flipH="false" flipV="false" rot="0">
              <a:off x="0" y="0"/>
              <a:ext cx="646525" cy="177698"/>
            </a:xfrm>
            <a:custGeom>
              <a:avLst/>
              <a:gdLst/>
              <a:ahLst/>
              <a:cxnLst/>
              <a:rect r="r" b="b" t="t" l="l"/>
              <a:pathLst>
                <a:path h="177698" w="646525">
                  <a:moveTo>
                    <a:pt x="0" y="0"/>
                  </a:moveTo>
                  <a:lnTo>
                    <a:pt x="646525" y="0"/>
                  </a:lnTo>
                  <a:lnTo>
                    <a:pt x="646525" y="177698"/>
                  </a:lnTo>
                  <a:lnTo>
                    <a:pt x="0" y="177698"/>
                  </a:lnTo>
                  <a:close/>
                </a:path>
              </a:pathLst>
            </a:custGeom>
            <a:solidFill>
              <a:srgbClr val="0963CD"/>
            </a:solidFill>
          </p:spPr>
        </p:sp>
        <p:sp>
          <p:nvSpPr>
            <p:cNvPr name="TextBox 24" id="24"/>
            <p:cNvSpPr txBox="true"/>
            <p:nvPr/>
          </p:nvSpPr>
          <p:spPr>
            <a:xfrm>
              <a:off x="0" y="9525"/>
              <a:ext cx="646525" cy="168173"/>
            </a:xfrm>
            <a:prstGeom prst="rect">
              <a:avLst/>
            </a:prstGeom>
          </p:spPr>
          <p:txBody>
            <a:bodyPr anchor="ctr" rtlCol="false" tIns="50800" lIns="50800" bIns="50800" rIns="50800"/>
            <a:lstStyle/>
            <a:p>
              <a:pPr algn="ctr">
                <a:lnSpc>
                  <a:spcPts val="2070"/>
                </a:lnSpc>
              </a:pPr>
              <a:r>
                <a:rPr lang="en-US" sz="1882">
                  <a:solidFill>
                    <a:srgbClr val="FFFFFF"/>
                  </a:solidFill>
                  <a:latin typeface="HK Grotesk Medium"/>
                </a:rPr>
                <a:t>Data recieval</a:t>
              </a:r>
            </a:p>
          </p:txBody>
        </p:sp>
      </p:grpSp>
      <p:grpSp>
        <p:nvGrpSpPr>
          <p:cNvPr name="Group 25" id="25"/>
          <p:cNvGrpSpPr/>
          <p:nvPr/>
        </p:nvGrpSpPr>
        <p:grpSpPr>
          <a:xfrm rot="0">
            <a:off x="2547443" y="2788000"/>
            <a:ext cx="2454774" cy="674699"/>
            <a:chOff x="0" y="0"/>
            <a:chExt cx="646525" cy="177698"/>
          </a:xfrm>
        </p:grpSpPr>
        <p:sp>
          <p:nvSpPr>
            <p:cNvPr name="Freeform 26" id="26"/>
            <p:cNvSpPr/>
            <p:nvPr/>
          </p:nvSpPr>
          <p:spPr>
            <a:xfrm flipH="false" flipV="false" rot="0">
              <a:off x="0" y="0"/>
              <a:ext cx="646525" cy="177698"/>
            </a:xfrm>
            <a:custGeom>
              <a:avLst/>
              <a:gdLst/>
              <a:ahLst/>
              <a:cxnLst/>
              <a:rect r="r" b="b" t="t" l="l"/>
              <a:pathLst>
                <a:path h="177698" w="646525">
                  <a:moveTo>
                    <a:pt x="0" y="0"/>
                  </a:moveTo>
                  <a:lnTo>
                    <a:pt x="646525" y="0"/>
                  </a:lnTo>
                  <a:lnTo>
                    <a:pt x="646525" y="177698"/>
                  </a:lnTo>
                  <a:lnTo>
                    <a:pt x="0" y="177698"/>
                  </a:lnTo>
                  <a:close/>
                </a:path>
              </a:pathLst>
            </a:custGeom>
            <a:solidFill>
              <a:srgbClr val="0963CD"/>
            </a:solidFill>
          </p:spPr>
        </p:sp>
        <p:sp>
          <p:nvSpPr>
            <p:cNvPr name="TextBox 27" id="27"/>
            <p:cNvSpPr txBox="true"/>
            <p:nvPr/>
          </p:nvSpPr>
          <p:spPr>
            <a:xfrm>
              <a:off x="0" y="9525"/>
              <a:ext cx="646525" cy="168173"/>
            </a:xfrm>
            <a:prstGeom prst="rect">
              <a:avLst/>
            </a:prstGeom>
          </p:spPr>
          <p:txBody>
            <a:bodyPr anchor="ctr" rtlCol="false" tIns="50800" lIns="50800" bIns="50800" rIns="50800"/>
            <a:lstStyle/>
            <a:p>
              <a:pPr algn="ctr">
                <a:lnSpc>
                  <a:spcPts val="2070"/>
                </a:lnSpc>
              </a:pPr>
              <a:r>
                <a:rPr lang="en-US" sz="1882">
                  <a:solidFill>
                    <a:srgbClr val="FFFFFF"/>
                  </a:solidFill>
                  <a:latin typeface="HK Grotesk Medium"/>
                </a:rPr>
                <a:t>Database logic</a:t>
              </a:r>
            </a:p>
          </p:txBody>
        </p:sp>
      </p:grpSp>
      <p:grpSp>
        <p:nvGrpSpPr>
          <p:cNvPr name="Group 28" id="28"/>
          <p:cNvGrpSpPr/>
          <p:nvPr/>
        </p:nvGrpSpPr>
        <p:grpSpPr>
          <a:xfrm rot="0">
            <a:off x="2547443" y="3710349"/>
            <a:ext cx="2454774" cy="674699"/>
            <a:chOff x="0" y="0"/>
            <a:chExt cx="646525" cy="177698"/>
          </a:xfrm>
        </p:grpSpPr>
        <p:sp>
          <p:nvSpPr>
            <p:cNvPr name="Freeform 29" id="29"/>
            <p:cNvSpPr/>
            <p:nvPr/>
          </p:nvSpPr>
          <p:spPr>
            <a:xfrm flipH="false" flipV="false" rot="0">
              <a:off x="0" y="0"/>
              <a:ext cx="646525" cy="177698"/>
            </a:xfrm>
            <a:custGeom>
              <a:avLst/>
              <a:gdLst/>
              <a:ahLst/>
              <a:cxnLst/>
              <a:rect r="r" b="b" t="t" l="l"/>
              <a:pathLst>
                <a:path h="177698" w="646525">
                  <a:moveTo>
                    <a:pt x="0" y="0"/>
                  </a:moveTo>
                  <a:lnTo>
                    <a:pt x="646525" y="0"/>
                  </a:lnTo>
                  <a:lnTo>
                    <a:pt x="646525" y="177698"/>
                  </a:lnTo>
                  <a:lnTo>
                    <a:pt x="0" y="177698"/>
                  </a:lnTo>
                  <a:close/>
                </a:path>
              </a:pathLst>
            </a:custGeom>
            <a:solidFill>
              <a:srgbClr val="0963CD"/>
            </a:solidFill>
          </p:spPr>
        </p:sp>
        <p:sp>
          <p:nvSpPr>
            <p:cNvPr name="TextBox 30" id="30"/>
            <p:cNvSpPr txBox="true"/>
            <p:nvPr/>
          </p:nvSpPr>
          <p:spPr>
            <a:xfrm>
              <a:off x="0" y="9525"/>
              <a:ext cx="646525" cy="168173"/>
            </a:xfrm>
            <a:prstGeom prst="rect">
              <a:avLst/>
            </a:prstGeom>
          </p:spPr>
          <p:txBody>
            <a:bodyPr anchor="ctr" rtlCol="false" tIns="50800" lIns="50800" bIns="50800" rIns="50800"/>
            <a:lstStyle/>
            <a:p>
              <a:pPr algn="ctr">
                <a:lnSpc>
                  <a:spcPts val="2070"/>
                </a:lnSpc>
              </a:pPr>
              <a:r>
                <a:rPr lang="en-US" sz="1882">
                  <a:solidFill>
                    <a:srgbClr val="FFFFFF"/>
                  </a:solidFill>
                  <a:latin typeface="HK Grotesk Medium"/>
                </a:rPr>
                <a:t>Node control</a:t>
              </a:r>
            </a:p>
          </p:txBody>
        </p:sp>
      </p:grpSp>
      <p:sp>
        <p:nvSpPr>
          <p:cNvPr name="AutoShape 31" id="31"/>
          <p:cNvSpPr/>
          <p:nvPr/>
        </p:nvSpPr>
        <p:spPr>
          <a:xfrm flipH="true" flipV="true">
            <a:off x="10758251" y="2802288"/>
            <a:ext cx="2604305" cy="4428626"/>
          </a:xfrm>
          <a:prstGeom prst="line">
            <a:avLst/>
          </a:prstGeom>
          <a:ln cap="flat" w="28575">
            <a:solidFill>
              <a:srgbClr val="081F32"/>
            </a:solidFill>
            <a:prstDash val="solid"/>
            <a:headEnd type="oval" len="lg" w="lg"/>
            <a:tailEnd type="oval" len="lg" w="lg"/>
          </a:ln>
        </p:spPr>
      </p:sp>
      <p:sp>
        <p:nvSpPr>
          <p:cNvPr name="AutoShape 32" id="32"/>
          <p:cNvSpPr/>
          <p:nvPr/>
        </p:nvSpPr>
        <p:spPr>
          <a:xfrm flipV="true">
            <a:off x="5002217" y="2788000"/>
            <a:ext cx="3151266" cy="337349"/>
          </a:xfrm>
          <a:prstGeom prst="line">
            <a:avLst/>
          </a:prstGeom>
          <a:ln cap="flat" w="28575">
            <a:solidFill>
              <a:srgbClr val="0963CD"/>
            </a:solidFill>
            <a:prstDash val="solid"/>
            <a:headEnd type="oval" len="lg" w="lg"/>
            <a:tailEnd type="oval" len="lg" w="lg"/>
          </a:ln>
        </p:spPr>
      </p:sp>
      <p:sp>
        <p:nvSpPr>
          <p:cNvPr name="AutoShape 33" id="33"/>
          <p:cNvSpPr/>
          <p:nvPr/>
        </p:nvSpPr>
        <p:spPr>
          <a:xfrm flipV="true">
            <a:off x="5002217" y="2788000"/>
            <a:ext cx="3151266" cy="1259698"/>
          </a:xfrm>
          <a:prstGeom prst="line">
            <a:avLst/>
          </a:prstGeom>
          <a:ln cap="flat" w="28575">
            <a:solidFill>
              <a:srgbClr val="0963CD"/>
            </a:solidFill>
            <a:prstDash val="solid"/>
            <a:headEnd type="oval" len="lg" w="lg"/>
            <a:tailEnd type="oval" len="lg" w="lg"/>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DAF2klpDn8o</dc:identifier>
  <dcterms:modified xsi:type="dcterms:W3CDTF">2011-08-01T06:04:30Z</dcterms:modified>
  <cp:revision>1</cp:revision>
  <dc:title>Milestone 2</dc:title>
</cp:coreProperties>
</file>